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8"/>
  </p:notesMasterIdLst>
  <p:sldIdLst>
    <p:sldId id="256" r:id="rId5"/>
    <p:sldId id="257" r:id="rId6"/>
    <p:sldId id="345" r:id="rId7"/>
    <p:sldId id="340" r:id="rId8"/>
    <p:sldId id="341" r:id="rId9"/>
    <p:sldId id="310" r:id="rId10"/>
    <p:sldId id="311" r:id="rId11"/>
    <p:sldId id="346" r:id="rId12"/>
    <p:sldId id="313" r:id="rId13"/>
    <p:sldId id="314" r:id="rId14"/>
    <p:sldId id="316" r:id="rId15"/>
    <p:sldId id="318" r:id="rId16"/>
    <p:sldId id="319" r:id="rId17"/>
    <p:sldId id="321" r:id="rId18"/>
    <p:sldId id="322" r:id="rId19"/>
    <p:sldId id="323" r:id="rId20"/>
    <p:sldId id="324" r:id="rId21"/>
    <p:sldId id="347" r:id="rId22"/>
    <p:sldId id="327" r:id="rId23"/>
    <p:sldId id="328" r:id="rId24"/>
    <p:sldId id="351" r:id="rId25"/>
    <p:sldId id="329" r:id="rId26"/>
    <p:sldId id="330" r:id="rId27"/>
    <p:sldId id="331" r:id="rId28"/>
    <p:sldId id="348" r:id="rId29"/>
    <p:sldId id="333" r:id="rId30"/>
    <p:sldId id="334" r:id="rId31"/>
    <p:sldId id="335" r:id="rId32"/>
    <p:sldId id="349" r:id="rId33"/>
    <p:sldId id="336" r:id="rId34"/>
    <p:sldId id="338" r:id="rId35"/>
    <p:sldId id="339" r:id="rId36"/>
    <p:sldId id="35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6158"/>
    <a:srgbClr val="A8A9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88138" autoAdjust="0"/>
  </p:normalViewPr>
  <p:slideViewPr>
    <p:cSldViewPr snapToGrid="0">
      <p:cViewPr varScale="1">
        <p:scale>
          <a:sx n="144" d="100"/>
          <a:sy n="144" d="100"/>
        </p:scale>
        <p:origin x="8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25404-397D-DC44-A49B-FD2340443DC3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586B8-ACFB-D046-892D-78C356086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370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ereavementcenter.org/project/grief-note-continuing-bonds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pdf/10.1080/07481187.2019.1686090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ereavementcenter.org/project/grief-note-continuing-bonds/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pdf/10.1080/07481187.2019.1686090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ereavementcenter.org/project/grief-note-continuing-bonds/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pdf/10.1080/07481187.2019.1686090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ereavementcenter.org/project/grief-note-continuing-bonds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iccfa.com/blog/new-video-resource-available-for-cemeteries-and-funeral-homes-to-promote-the-importance-of-permanent-memorialization/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sagepub.com/doi/pdf/10.1177/0030222820919253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fda.org/news/statistics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iccfa.com/blog/cremation-permanent-placement-educating-families-about-the-whys/" TargetMode="Externa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pdf/10.1080/07481187.2019.1686090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journals.sagepub.com/doi/pdf/10.1177/0030222820919253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pdf/10.1080/07481187.2019.168609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journals.sagepub.com/doi/pdf/10.1177/0030222820919253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pdf/10.1080/07481187.2019.168609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journals.sagepub.com/doi/pdf/10.1177/0030222820919253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ccfa.com/blog/new-video-resource-available-for-cemeteries-and-funeral-homes-to-promote-the-importance-of-permanent-memorialization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iccfa.com/blog/cremation-permanent-placement-educating-families-about-the-whys/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ccfa.com/blog/new-video-resource-available-for-cemeteries-and-funeral-homes-to-promote-the-importance-of-permanent-memorialization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iccfa.com/blog/cremation-permanent-placement-educating-families-about-the-whys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Audience: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Cemetery counselors, funeral directors, family service advisors, location leadership, event/logistics support</a:t>
            </a:r>
            <a:b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Length: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75–90 minutes</a:t>
            </a:r>
            <a:b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Goal: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Equip staff to deliver National Cremation Placement Day as a </a:t>
            </a: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community memorial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with robust </a:t>
            </a: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pre‑event outreach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on‑site support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that reduces families’ burden and supports healthy grief.</a:t>
            </a:r>
            <a:endParaRPr lang="en-US" sz="12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7BB66-5D71-43FB-B24F-4A89969BE1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21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Trainer cue: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“Prepared” and “pressured” are opposites; we create the former.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10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38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Clinical framing: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Relief ≠ “closure”; it’s healthy </a:t>
            </a:r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resolution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and orientation.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</a:t>
            </a:r>
            <a:r>
              <a:rPr lang="en-US" sz="1800" u="none" strike="noStrike" dirty="0" err="1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bereavemen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...center.org]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38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9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78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7BB66-5D71-43FB-B24F-4A89969BE1F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40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803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Research note: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Ritual fit and meaning help; continuing bonds are healthy; place anchors grief.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[tandfonline.com]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</a:t>
            </a:r>
            <a:r>
              <a:rPr lang="en-US" sz="1800" u="none" strike="noStrike" dirty="0" err="1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bereavemen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...center.org]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75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Research note: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Ritual fit and meaning help; continuing bonds are healthy; place anchors grief.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[tandfonline.com]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</a:t>
            </a:r>
            <a:r>
              <a:rPr lang="en-US" sz="1800" u="none" strike="noStrike" dirty="0" err="1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bereavemen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...center.org]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543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Research note: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Ritual fit and meaning help; continuing bonds are healthy; place anchors grief.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[tandfonline.com]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</a:t>
            </a:r>
            <a:r>
              <a:rPr lang="en-US" sz="1800" u="none" strike="noStrike" dirty="0" err="1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bereavemen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...center.org]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95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Audience: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Cemetery counselors, funeral directors, family service advisors, location leadership, event/logistics support</a:t>
            </a:r>
            <a:b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Length: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75–90 minutes</a:t>
            </a:r>
            <a:b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Goal: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Equip staff to deliver National Cremation Placement Day as a </a:t>
            </a: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community memorial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with robust </a:t>
            </a: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pre‑event outreach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on‑site support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that reduces families’ burden and supports healthy grief.</a:t>
            </a:r>
            <a:endParaRPr lang="en-US" sz="12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7BB66-5D71-43FB-B24F-4A89969BE1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16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430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Trainer cue: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The service opens hearts; conversations follow.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395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7BB66-5D71-43FB-B24F-4A89969BE1F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950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014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51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Industry framing: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National organizations emphasize permanent memorialization as enduring comfort and shared remembrance.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[iccfa.com]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352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7BB66-5D71-43FB-B24F-4A89969BE1F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22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Research note: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Studies show elaborateness doesn’t determine grief outcomes; fit and meaning do.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[journals.sagepub.com]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560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388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11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Trainer cue: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Families aren’t avoiding decisions because they don’t care; they’re overwhelmed and uncertain.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[nfda.org]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[iccfa.com]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995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7BB66-5D71-43FB-B24F-4A89969BE1F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76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Research note: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Rituals are perceived as helpful when they fit families’ needs; meaning and choice matter more than “size.”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[tandfonline.com]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[journals.sagepub.com]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090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we discuss the service flow, we want staff to understand why preparation is essential to making the day feel like relief, not pressure.</a:t>
            </a:r>
            <a:endParaRPr lang="en-US" sz="12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7BB66-5D71-43FB-B24F-4A89969BE1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48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Research note: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Rituals are perceived as helpful when they fit families’ needs; meaning and choice matter more than “size.”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[tandfonline.com]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[journals.sagepub.com]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14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Use this slide if you have done other event sin the past. </a:t>
            </a:r>
          </a:p>
          <a:p>
            <a:endParaRPr lang="en-US" sz="1800" b="1" dirty="0">
              <a:effectLst/>
              <a:latin typeface="Segoe UI" panose="020B0502040204020203" pitchFamily="34" charset="0"/>
              <a:ea typeface="Times New Roman" panose="02020603050405020304" pitchFamily="18" charset="0"/>
            </a:endParaRPr>
          </a:p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Research note: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Rituals are perceived as helpful when they fit families’ needs; meaning and choice matter more than “size.”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[tandfonline.com]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[journals.sagepub.com]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60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Industry context: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National associations emphasize educating cremation families about memorialization and permanent placement.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[iccfa.com]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[iccfa.com]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01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Industry context: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National associations emphasize educating cremation families about memorialization and permanent placement.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[iccfa.com]</a:t>
            </a:r>
            <a:r>
              <a:rPr lang="en-US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800" u="none" strike="noStrike" dirty="0">
                <a:solidFill>
                  <a:srgbClr val="464FE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[iccfa.com]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586B8-ACFB-D046-892D-78C3560868D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49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16126-208C-44D5-D707-9802B9BB91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8427" y="3481038"/>
            <a:ext cx="7977054" cy="1375948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Presentation title goes here example longest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58F7F-AB1C-4542-0C75-DD234753AA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55861" y="5266431"/>
            <a:ext cx="4438389" cy="472858"/>
          </a:xfrm>
        </p:spPr>
        <p:txBody>
          <a:bodyPr>
            <a:normAutofit/>
          </a:bodyPr>
          <a:lstStyle>
            <a:lvl1pPr marL="0" indent="0" algn="l">
              <a:buNone/>
              <a:defRPr sz="2000" spc="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DATE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DE9C0C-CAB6-5139-1782-8559867A3F32}"/>
              </a:ext>
            </a:extLst>
          </p:cNvPr>
          <p:cNvSpPr/>
          <p:nvPr userDrawn="1"/>
        </p:nvSpPr>
        <p:spPr>
          <a:xfrm>
            <a:off x="9031266" y="6112701"/>
            <a:ext cx="2567835" cy="74529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noFill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11E65E3-D24F-78F2-08E6-5415084F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04E856E-66E5-E876-57A7-4D53DA74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pic>
        <p:nvPicPr>
          <p:cNvPr id="10" name="Picture 9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CA41352A-FFC7-4834-A123-C8F4EF33AD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5861" y="1093973"/>
            <a:ext cx="3973781" cy="82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39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8719E8-BCD8-DC31-561F-FD65BBC82B0B}"/>
              </a:ext>
            </a:extLst>
          </p:cNvPr>
          <p:cNvSpPr/>
          <p:nvPr userDrawn="1"/>
        </p:nvSpPr>
        <p:spPr>
          <a:xfrm>
            <a:off x="0" y="2944368"/>
            <a:ext cx="12192000" cy="421538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348D76-2008-5D27-52B2-0FBB4C1DE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53784"/>
            <a:ext cx="4664900" cy="748245"/>
          </a:xfrm>
        </p:spPr>
        <p:txBody>
          <a:bodyPr/>
          <a:lstStyle/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37A69-8872-7CB5-C820-D44AEF65887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599879"/>
            <a:ext cx="2269171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 b="0" cap="all" spc="3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26DB7-0195-FB39-FE08-3C3562BBBC4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9" y="4547070"/>
            <a:ext cx="2269171" cy="1061085"/>
          </a:xfrm>
        </p:spPr>
        <p:txBody>
          <a:bodyPr wrap="square"/>
          <a:lstStyle>
            <a:lvl2pPr marL="9525" indent="0" algn="ctr">
              <a:buFont typeface="Arial" panose="020B0604020202020204" pitchFamily="34" charset="0"/>
              <a:buNone/>
              <a:defRPr/>
            </a:lvl2pPr>
          </a:lstStyle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0AE497A-1F12-8D6D-E4B3-C991542186C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564700" y="3587877"/>
            <a:ext cx="2269171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 b="0" cap="all" spc="3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6C7EC63-1624-83BC-FCAF-F0CFC9EDB89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64700" y="4554664"/>
            <a:ext cx="2269171" cy="1061085"/>
          </a:xfrm>
        </p:spPr>
        <p:txBody>
          <a:bodyPr wrap="square"/>
          <a:lstStyle>
            <a:lvl2pPr marL="9525" indent="0" algn="ctr">
              <a:buFont typeface="Arial" panose="020B0604020202020204" pitchFamily="34" charset="0"/>
              <a:buNone/>
              <a:defRPr/>
            </a:lvl2pPr>
          </a:lstStyle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C1898A4-AFC0-1ABF-83D0-BA7468117665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490781" y="3587877"/>
            <a:ext cx="2269171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 b="0" cap="all" spc="3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830D6A78-CB96-9106-7A10-CA14EFBE9FB4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490781" y="4554664"/>
            <a:ext cx="2269171" cy="1061085"/>
          </a:xfrm>
        </p:spPr>
        <p:txBody>
          <a:bodyPr wrap="square"/>
          <a:lstStyle>
            <a:lvl2pPr marL="9525" indent="0" algn="ctr">
              <a:buFont typeface="Arial" panose="020B0604020202020204" pitchFamily="34" charset="0"/>
              <a:buNone/>
              <a:defRPr/>
            </a:lvl2pPr>
          </a:lstStyle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ECC3DA3-9900-52E7-1E8E-7677B87701A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188261" y="3587877"/>
            <a:ext cx="2269171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 b="0" cap="all" spc="3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B87EB5A-A0AF-A1BD-72CD-99D8BA10BD02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188261" y="4554664"/>
            <a:ext cx="2269171" cy="1061085"/>
          </a:xfrm>
        </p:spPr>
        <p:txBody>
          <a:bodyPr wrap="square"/>
          <a:lstStyle>
            <a:lvl2pPr marL="9525" indent="0" algn="ctr">
              <a:buFont typeface="Arial" panose="020B0604020202020204" pitchFamily="34" charset="0"/>
              <a:buNone/>
              <a:defRPr/>
            </a:lvl2pPr>
          </a:lstStyle>
          <a:p>
            <a:pPr lvl="1"/>
            <a:r>
              <a:rPr lang="en-US"/>
              <a:t>Second level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9E13528-8E73-286E-58A2-96790DD7EEA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59974" y="2000034"/>
            <a:ext cx="1828800" cy="1828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9ED913D5-5B7C-9D5D-6BE6-5819D30A5F7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851942" y="2000034"/>
            <a:ext cx="1828800" cy="1828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08899F34-7523-EF67-C827-940F02DE24F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643910" y="2000034"/>
            <a:ext cx="1828800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AB958084-9254-903F-4737-452764130E2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435878" y="2000034"/>
            <a:ext cx="1828800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8D684-1D24-6569-984E-250386286CCE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612CA5-DA93-C8EF-7213-9B478EC4F8A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FFFCAAB0-7CFF-1B48-0FCD-9941AC38E1DD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AE12D878-F746-BEA3-4D30-181DC4CB18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4970" y="6342096"/>
            <a:ext cx="176883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3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94BA-B45E-B157-5012-76C446A53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9233" y="2196692"/>
            <a:ext cx="6993534" cy="146090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A13E0B-02FC-4158-78E8-D407C0C7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5503E-2DFD-BB56-D189-647525CAD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E92BCB-AFFF-BEB2-189F-4FF482253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88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98B14FB-FAE0-40B5-B8B3-570CFE19E9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09060B-4CF5-6850-BF3C-79754F0AD4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922105"/>
            <a:ext cx="3768953" cy="30989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ED9D84-363D-5AA5-C33F-F7B11B2477B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306235" y="586228"/>
            <a:ext cx="4379976" cy="501406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60DA33-BC5B-EE46-B863-D133C007F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306235" y="1212396"/>
            <a:ext cx="4379976" cy="1374428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</a:t>
            </a:r>
            <a:r>
              <a:rPr lang="en-US" dirty="0" err="1"/>
              <a:t>leve</a:t>
            </a:r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2EB15FB0-9307-B993-6580-2067F9BC003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62563" y="2922105"/>
            <a:ext cx="4037833" cy="30989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CAC0F76-F38F-4AFA-1A7F-9A9AA7492D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790462" y="2922105"/>
            <a:ext cx="4037833" cy="3098964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0BC59CA6-DCB2-7F68-7470-1FCB65F0825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47B27BD-8E5D-955C-6F9A-579462052AC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9FE5B41-143E-3FFB-75D7-CAB726B44E2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0FB381A6-36B8-4112-B6A8-1FE6BBBF81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84970" y="6342096"/>
            <a:ext cx="176883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6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09060B-4CF5-6850-BF3C-79754F0AD4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98449"/>
            <a:ext cx="11926888" cy="286219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ED9D84-363D-5AA5-C33F-F7B11B2477B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50608" y="3446656"/>
            <a:ext cx="4379976" cy="501406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60DA33-BC5B-EE46-B863-D133C007F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50608" y="4072824"/>
            <a:ext cx="4379976" cy="184867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2EB15FB0-9307-B993-6580-2067F9BC003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533" y="3446656"/>
            <a:ext cx="2979395" cy="2286632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CAC0F76-F38F-4AFA-1A7F-9A9AA7492D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768953" y="3446656"/>
            <a:ext cx="2979395" cy="2286632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E4E8B-B8C0-E0B6-2E47-2F751A4A767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804984-93B9-0188-5AC4-BCD1DC31201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CA6B7-B998-6EB6-314F-4034C18B116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22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423626E-D02F-4194-A426-4A2718BF9464}"/>
              </a:ext>
            </a:extLst>
          </p:cNvPr>
          <p:cNvSpPr txBox="1"/>
          <p:nvPr userDrawn="1"/>
        </p:nvSpPr>
        <p:spPr>
          <a:xfrm>
            <a:off x="914400" y="3211364"/>
            <a:ext cx="18153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Bullet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2F08F7A-C0F3-4B04-9F46-86D9FA099F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7" y="2616944"/>
            <a:ext cx="5014913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ADC956-B53A-3765-24B4-6847C26DE8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E059A8-D295-1FAE-50EE-543A303E7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380C3-DAC0-8057-7366-0E49B20D3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A2441-9670-6DF1-3D99-319795EF8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E93FBA-11F2-4525-83C4-314AB18B63BA}"/>
              </a:ext>
            </a:extLst>
          </p:cNvPr>
          <p:cNvSpPr txBox="1"/>
          <p:nvPr userDrawn="1"/>
        </p:nvSpPr>
        <p:spPr>
          <a:xfrm>
            <a:off x="914400" y="1882259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Loreum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 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84603F-2FF7-437B-B1B8-C4858B2866D7}"/>
              </a:ext>
            </a:extLst>
          </p:cNvPr>
          <p:cNvSpPr txBox="1"/>
          <p:nvPr userDrawn="1"/>
        </p:nvSpPr>
        <p:spPr>
          <a:xfrm>
            <a:off x="914400" y="266363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cap="all" dirty="0" err="1">
                <a:solidFill>
                  <a:srgbClr val="767676"/>
                </a:solidFill>
                <a:effectLst/>
                <a:latin typeface="Arial" panose="020B0604020202020204" pitchFamily="34" charset="0"/>
              </a:rPr>
              <a:t>Subheader</a:t>
            </a:r>
            <a:r>
              <a:rPr lang="en-US" sz="1600" b="0" i="0" u="none" strike="noStrike" cap="all" dirty="0">
                <a:solidFill>
                  <a:srgbClr val="767676"/>
                </a:solidFill>
                <a:effectLst/>
                <a:latin typeface="Arial" panose="020B0604020202020204" pitchFamily="34" charset="0"/>
              </a:rPr>
              <a:t> text example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69986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 and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5F2372C-B3CC-C9F5-480B-1D7DD6FD2ECF}"/>
              </a:ext>
            </a:extLst>
          </p:cNvPr>
          <p:cNvSpPr/>
          <p:nvPr userDrawn="1"/>
        </p:nvSpPr>
        <p:spPr>
          <a:xfrm>
            <a:off x="0" y="3011558"/>
            <a:ext cx="11956769" cy="262876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348D76-2008-5D27-52B2-0FBB4C1DE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53784"/>
            <a:ext cx="10515600" cy="7482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37A69-8872-7CB5-C820-D44AEF65887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686971"/>
            <a:ext cx="4975796" cy="431088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26DB7-0195-FB39-FE08-3C3562BBB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118059"/>
            <a:ext cx="10512422" cy="668671"/>
          </a:xfrm>
        </p:spPr>
        <p:txBody>
          <a:bodyPr/>
          <a:lstStyle>
            <a:lvl1pPr>
              <a:defRPr sz="1600"/>
            </a:lvl1pPr>
            <a:lvl2pPr marL="9525" indent="0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2CD26A-1EB9-64AF-68A0-4D5652C6C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7CE671-2008-A93E-A91F-430560836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E3DDC8-5AD6-3131-BC05-9B116DF4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96B35F-D1BB-9648-3B1E-400373A3722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9789" y="3502760"/>
            <a:ext cx="4975796" cy="431088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E255DCF-7D1C-6FE4-C14C-603609152CC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9789" y="3933848"/>
            <a:ext cx="10512422" cy="1013377"/>
          </a:xfrm>
        </p:spPr>
        <p:txBody>
          <a:bodyPr/>
          <a:lstStyle>
            <a:lvl1pPr>
              <a:defRPr sz="1600"/>
            </a:lvl1pPr>
            <a:lvl2pPr marL="9525" indent="0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75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C956-B53A-3765-24B4-6847C26DE8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E059A8-D295-1FAE-50EE-543A303E7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380C3-DAC0-8057-7366-0E49B20D3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A2441-9670-6DF1-3D99-319795EF8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855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C956-B53A-3765-24B4-6847C26DE8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E059A8-D295-1FAE-50EE-543A303E7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380C3-DAC0-8057-7366-0E49B20D3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A2441-9670-6DF1-3D99-319795EF8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C8724AFE-F478-41B5-F077-C5B5F2424A0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609725"/>
            <a:ext cx="10515600" cy="45323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55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C956-B53A-3765-24B4-6847C26DE8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E059A8-D295-1FAE-50EE-543A303E7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380C3-DAC0-8057-7366-0E49B20D3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A2441-9670-6DF1-3D99-319795EF8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6E5E5500-AD64-C987-FEC8-CF2BF71E25BA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590675"/>
            <a:ext cx="10515600" cy="4560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16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DA8C6C-1FF6-FFB7-EB27-EEEC70138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A9492C-9547-AF47-EDBC-1E711660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9F109-CB8D-CC9E-C00C-8DAAAA24E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1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or Content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3DE608-4F7A-5755-4BD5-66651EEEF4E1}"/>
              </a:ext>
            </a:extLst>
          </p:cNvPr>
          <p:cNvSpPr/>
          <p:nvPr userDrawn="1"/>
        </p:nvSpPr>
        <p:spPr>
          <a:xfrm>
            <a:off x="55845" y="2040480"/>
            <a:ext cx="7331529" cy="408073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56BF84-E6C0-3399-39A1-B0543A844A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16370"/>
            <a:ext cx="4219125" cy="1075269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BBA0A1E-3976-01DC-D677-C9E2C400C75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84176" y="2040480"/>
            <a:ext cx="5157787" cy="22267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600" b="0" cap="all" spc="300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1.</a:t>
            </a:r>
          </a:p>
          <a:p>
            <a:pPr lvl="0"/>
            <a:r>
              <a:rPr lang="en-US" dirty="0"/>
              <a:t>2.</a:t>
            </a:r>
          </a:p>
          <a:p>
            <a:pPr lvl="0"/>
            <a:r>
              <a:rPr lang="en-US" dirty="0"/>
              <a:t>3.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04DCF1-027B-A912-878C-6400D333808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CAE92D-DAEE-5ACB-1663-3D71B482020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2A3D0A-9238-D688-86C6-06011D393E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040A10A-E1E4-CFC9-3FC4-B5C7AA31FE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50038" y="316258"/>
            <a:ext cx="5267325" cy="569125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90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 Tex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background with white letters and a black rectangle&#10;&#10;AI-generated content may be incorrect.">
            <a:extLst>
              <a:ext uri="{FF2B5EF4-FFF2-40B4-BE49-F238E27FC236}">
                <a16:creationId xmlns:a16="http://schemas.microsoft.com/office/drawing/2014/main" id="{524A6E3C-80AD-AD8E-0A58-9C55F03F2E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015" b="12697"/>
          <a:stretch/>
        </p:blipFill>
        <p:spPr>
          <a:xfrm>
            <a:off x="902208" y="0"/>
            <a:ext cx="11373678" cy="600679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723D585-E886-D2DE-A920-3710162A81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9233" y="2196692"/>
            <a:ext cx="6993534" cy="146090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FULL SCREEN EXAMPLE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F4E11-860F-7163-0002-17BA9D231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843A03-689C-2DE7-7C5E-313C7696A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A76126B-81C5-DD3F-DB4A-3A3086F4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66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Screen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94BA-B45E-B157-5012-76C446A53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9233" y="2196692"/>
            <a:ext cx="6993534" cy="146090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A13E0B-02FC-4158-78E8-D407C0C7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5503E-2DFD-BB56-D189-647525CAD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E92BCB-AFFF-BEB2-189F-4FF482253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55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CFB9E-4CE5-4AA4-BA17-E6F57A52D4D1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F9E5-7F15-4973-AEBE-B40E94D71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16126-208C-44D5-D707-9802B9BB91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8427" y="3481038"/>
            <a:ext cx="7106433" cy="1375948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58F7F-AB1C-4542-0C75-DD234753AA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55861" y="5266431"/>
            <a:ext cx="4438389" cy="472858"/>
          </a:xfrm>
        </p:spPr>
        <p:txBody>
          <a:bodyPr>
            <a:normAutofit/>
          </a:bodyPr>
          <a:lstStyle>
            <a:lvl1pPr marL="0" indent="0" algn="l">
              <a:buNone/>
              <a:defRPr sz="2000" spc="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DATE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DE9C0C-CAB6-5139-1782-8559867A3F32}"/>
              </a:ext>
            </a:extLst>
          </p:cNvPr>
          <p:cNvSpPr/>
          <p:nvPr userDrawn="1"/>
        </p:nvSpPr>
        <p:spPr>
          <a:xfrm>
            <a:off x="9031266" y="6112701"/>
            <a:ext cx="2567835" cy="74529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noFill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11E65E3-D24F-78F2-08E6-5415084F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04E856E-66E5-E876-57A7-4D53DA74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5EF7923-30C2-4EE5-BB2D-F681F24B248A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2096086" y="832390"/>
            <a:ext cx="5466523" cy="37485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 cap="all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FEA6839-2CB0-4DE5-9322-41F5C4CA6F9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69947" y="852351"/>
            <a:ext cx="826139" cy="374856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1491302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6BF84-E6C0-3399-39A1-B0543A844A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09ADA-EFD3-075B-70C9-E09B4F8B02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409825"/>
            <a:ext cx="10515600" cy="365760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dirty="0"/>
              <a:t>Sample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C3534-49B6-6254-8471-62FF38749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27623-0984-E847-CBBF-F4CB9114A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8C55B-CFB2-11AD-3365-B01998857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C616A7-A9D4-4987-9A04-DCFA104EEBA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0" y="1728365"/>
            <a:ext cx="4975796" cy="395709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0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subheader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7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-Column Tex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8D76-2008-5D27-52B2-0FBB4C1DE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53784"/>
            <a:ext cx="10515600" cy="7482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37A69-8872-7CB5-C820-D44AEF65887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4975796" cy="823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0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26DB7-0195-FB39-FE08-3C3562BBBC4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4975796" cy="3684588"/>
          </a:xfrm>
        </p:spPr>
        <p:txBody>
          <a:bodyPr/>
          <a:lstStyle>
            <a:lvl1pPr>
              <a:defRPr sz="1600"/>
            </a:lvl1pPr>
            <a:lvl2pPr marL="9525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ED9D84-363D-5AA5-C33F-F7B11B2477B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76416" y="1681163"/>
            <a:ext cx="4978971" cy="823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0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60DA33-BC5B-EE46-B863-D133C007F3E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76416" y="2505075"/>
            <a:ext cx="4978971" cy="36845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Text</a:t>
            </a:r>
          </a:p>
          <a:p>
            <a:pPr lvl="1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23E25F-E6BE-5B0B-680C-5A473789B59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81163"/>
            <a:ext cx="0" cy="4508500"/>
          </a:xfrm>
          <a:prstGeom prst="line">
            <a:avLst/>
          </a:prstGeom>
          <a:ln w="15875" cap="rnd">
            <a:solidFill>
              <a:srgbClr val="A8A99E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2CD26A-1EB9-64AF-68A0-4D5652C6C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7CE671-2008-A93E-A91F-430560836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E3DDC8-5AD6-3131-BC05-9B116DF4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40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Text, Half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3DE608-4F7A-5755-4BD5-66651EEEF4E1}"/>
              </a:ext>
            </a:extLst>
          </p:cNvPr>
          <p:cNvSpPr/>
          <p:nvPr userDrawn="1"/>
        </p:nvSpPr>
        <p:spPr>
          <a:xfrm>
            <a:off x="0" y="1871026"/>
            <a:ext cx="6659563" cy="224377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56BF84-E6C0-3399-39A1-B0543A844A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16370"/>
            <a:ext cx="5257800" cy="1075269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040A10A-E1E4-CFC9-3FC4-B5C7AA31FE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59563" y="316258"/>
            <a:ext cx="5267325" cy="654174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877E6-0B0C-88B3-C02C-2C1D425CAC5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B2716F-75AF-191C-F883-B7109EB76F9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DCF65-CFFE-97EF-652D-ACB297512F7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21BF816-9C88-4675-BB35-03919C06B96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846420" y="1971902"/>
            <a:ext cx="4975796" cy="295008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0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93620D0-B95C-4DCA-829B-7C3A4979B16A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46420" y="2358324"/>
            <a:ext cx="4975796" cy="1525876"/>
          </a:xfrm>
        </p:spPr>
        <p:txBody>
          <a:bodyPr anchor="b">
            <a:normAutofit/>
          </a:bodyPr>
          <a:lstStyle>
            <a:lvl1pPr marL="0" indent="0">
              <a:lnSpc>
                <a:spcPct val="150000"/>
              </a:lnSpc>
              <a:buNone/>
              <a:defRPr sz="1600" b="0" cap="none" spc="0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Lorem ipsum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dipiscing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 sed diam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nonummy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nibh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euismodtincidunt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laoreet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dolore magna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aliquam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erat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volutpat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Ut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wisienim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ad minim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exerci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D4BBF33-4297-4E85-B475-02AA6E9B57DA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46420" y="4377624"/>
            <a:ext cx="4975796" cy="1525876"/>
          </a:xfrm>
        </p:spPr>
        <p:txBody>
          <a:bodyPr anchor="b">
            <a:normAutofit/>
          </a:bodyPr>
          <a:lstStyle>
            <a:lvl1pPr marL="0" indent="0">
              <a:lnSpc>
                <a:spcPct val="150000"/>
              </a:lnSpc>
              <a:buNone/>
              <a:defRPr sz="1600" b="0" cap="none" spc="0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Lorem ipsum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dipiscing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 sed diam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nonummy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nibh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euismodtincidunt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laoreet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dolore magna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aliquam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erat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volutpat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Ut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wisienim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ad minim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exerci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662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Text, Half 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3DE608-4F7A-5755-4BD5-66651EEEF4E1}"/>
              </a:ext>
            </a:extLst>
          </p:cNvPr>
          <p:cNvSpPr/>
          <p:nvPr userDrawn="1"/>
        </p:nvSpPr>
        <p:spPr>
          <a:xfrm>
            <a:off x="265112" y="316258"/>
            <a:ext cx="5477319" cy="574621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56BF84-E6C0-3399-39A1-B0543A844A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16370"/>
            <a:ext cx="4447032" cy="1075269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09ADA-EFD3-075B-70C9-E09B4F8B0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3855"/>
            <a:ext cx="4447032" cy="3514841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040A10A-E1E4-CFC9-3FC4-B5C7AA31FE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346000" y="1463040"/>
            <a:ext cx="2286000" cy="2286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BE9E1F-6A88-380B-6B90-8F3B656FB9A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315519" y="731207"/>
            <a:ext cx="5047425" cy="42279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0" cap="all" spc="3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C18B010-99F0-0E3C-F25A-7AE32096FFD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46000" y="3782071"/>
            <a:ext cx="2286000" cy="2216393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18EFA8F0-D804-C8A2-AA3C-43EB7660583E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9076944" y="1463040"/>
            <a:ext cx="2286000" cy="22860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EE96C6-BD74-C210-B00A-09C90396766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67800" y="3782071"/>
            <a:ext cx="2286000" cy="2216393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E3B85214-26CC-05DA-1FE2-1643C8EB85D0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84AE4BE-010A-2A86-A34A-8639A4B3200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1FA29A4-46FA-0470-1330-0827BEC5FF4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2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09ADA-EFD3-075B-70C9-E09B4F8B0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9672"/>
            <a:ext cx="9448800" cy="114662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040A10A-E1E4-CFC9-3FC4-B5C7AA31FE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59563" y="2936127"/>
            <a:ext cx="4692649" cy="3132186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BBA0A1E-3976-01DC-D677-C9E2C400C752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39788" y="3584831"/>
            <a:ext cx="5157787" cy="422797"/>
          </a:xfrm>
        </p:spPr>
        <p:txBody>
          <a:bodyPr anchor="b">
            <a:noAutofit/>
          </a:bodyPr>
          <a:lstStyle>
            <a:lvl1pPr marL="0" indent="0">
              <a:buNone/>
              <a:defRPr sz="1600" b="0" cap="all" spc="300" baseline="0">
                <a:solidFill>
                  <a:srgbClr val="A8A99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90F7015-20E4-4B0D-EB94-A9A59F4CF63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839788" y="4106269"/>
            <a:ext cx="5157787" cy="1506751"/>
          </a:xfrm>
        </p:spPr>
        <p:txBody>
          <a:bodyPr/>
          <a:lstStyle>
            <a:lvl1pPr>
              <a:defRPr sz="1600"/>
            </a:lvl1pPr>
            <a:lvl2pPr marL="9525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15325-7DAE-8569-073B-787DBDA9D60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5F50B-3955-1470-C234-9E88591B44F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349FE-70A1-63C1-C661-790690B87D9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76B2564-418A-9FD9-DA95-C5A5AF355B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16371"/>
            <a:ext cx="10515600" cy="8230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981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-Colum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288B9-965A-F721-CA6E-F4B98FDD1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4C243-4E09-6740-970C-0DF1CFC60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4794"/>
            <a:ext cx="495909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C363A-9BB1-5587-4A75-A434BFB2E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6292" y="1694794"/>
            <a:ext cx="495750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F6E061-EDD4-80E6-B3A0-1E7A9F864519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81163"/>
            <a:ext cx="0" cy="4508500"/>
          </a:xfrm>
          <a:prstGeom prst="line">
            <a:avLst/>
          </a:prstGeom>
          <a:ln w="15875" cap="rnd">
            <a:solidFill>
              <a:srgbClr val="A8A99E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0685F-7880-DC70-B45B-818A8CEA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E1675-AD8C-C72D-3DA8-3199A31E8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|  </a:t>
            </a:r>
            <a:r>
              <a:rPr lang="en-US" b="1">
                <a:solidFill>
                  <a:schemeClr val="tx2"/>
                </a:solidFill>
              </a:rPr>
              <a:t>coldspringusa.com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6A7FD4-D10B-CDEE-BB9E-C8A7A57E2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14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1A413F-7226-F2C3-9717-FE71C0EFB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6371"/>
            <a:ext cx="10515600" cy="823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B46FC-F0DF-F919-1D53-9CBB38A64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20078"/>
            <a:ext cx="10515600" cy="45568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96356-959E-0B52-F909-B269A1612A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5417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© </a:t>
            </a:r>
            <a:fld id="{DD5A4318-533E-DC42-8A2C-97BDE3ABFCF5}" type="datetimeyyyy">
              <a:rPr lang="en-US" smtClean="0"/>
              <a:pPr/>
              <a:t>2026</a:t>
            </a:fld>
            <a:r>
              <a:rPr lang="en-US"/>
              <a:t> Coldspring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B8F9B-DCA0-A467-B548-087C1738F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417" y="6356350"/>
            <a:ext cx="5814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2E29676D-E682-4742-AE7B-E046E1EA1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354CAE5-BB2A-A3EB-B1F2-D5994254DB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4765" y="6356350"/>
            <a:ext cx="17901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|  </a:t>
            </a:r>
            <a:r>
              <a:rPr lang="en-US" b="1" err="1">
                <a:solidFill>
                  <a:schemeClr val="tx2"/>
                </a:solidFill>
              </a:rPr>
              <a:t>coldspringusa.com</a:t>
            </a:r>
            <a:endParaRPr lang="en-US" b="1">
              <a:solidFill>
                <a:schemeClr val="tx2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E0C2E7-BF1E-4B27-B63B-DA21A97FB5D8}"/>
              </a:ext>
            </a:extLst>
          </p:cNvPr>
          <p:cNvGrpSpPr/>
          <p:nvPr userDrawn="1"/>
        </p:nvGrpSpPr>
        <p:grpSpPr>
          <a:xfrm>
            <a:off x="0" y="-1"/>
            <a:ext cx="12192000" cy="6163369"/>
            <a:chOff x="0" y="-1"/>
            <a:chExt cx="12192000" cy="616336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9748404-513B-4C2C-8160-38AE316C0D0C}"/>
                </a:ext>
              </a:extLst>
            </p:cNvPr>
            <p:cNvGrpSpPr/>
            <p:nvPr/>
          </p:nvGrpSpPr>
          <p:grpSpPr>
            <a:xfrm>
              <a:off x="0" y="-1"/>
              <a:ext cx="12192000" cy="5875850"/>
              <a:chOff x="0" y="-1"/>
              <a:chExt cx="12192000" cy="587585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871F3D0-2798-4F62-9644-180B661F1DCF}"/>
                  </a:ext>
                </a:extLst>
              </p:cNvPr>
              <p:cNvSpPr/>
              <p:nvPr/>
            </p:nvSpPr>
            <p:spPr>
              <a:xfrm>
                <a:off x="0" y="-1"/>
                <a:ext cx="12192000" cy="4900773"/>
              </a:xfrm>
              <a:prstGeom prst="rect">
                <a:avLst/>
              </a:prstGeom>
              <a:solidFill>
                <a:srgbClr val="132A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8150607-8AB9-4B14-A9B3-14F159E81B36}"/>
                  </a:ext>
                </a:extLst>
              </p:cNvPr>
              <p:cNvSpPr/>
              <p:nvPr/>
            </p:nvSpPr>
            <p:spPr>
              <a:xfrm>
                <a:off x="267128" y="287518"/>
                <a:ext cx="11650894" cy="55883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420CEE3-AFBA-420E-8765-ED56A1AB2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273978" y="1401805"/>
              <a:ext cx="11650893" cy="47615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8591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8" r:id="rId2"/>
    <p:sldLayoutId id="2147483658" r:id="rId3"/>
    <p:sldLayoutId id="2147483650" r:id="rId4"/>
    <p:sldLayoutId id="2147483653" r:id="rId5"/>
    <p:sldLayoutId id="2147483661" r:id="rId6"/>
    <p:sldLayoutId id="2147483664" r:id="rId7"/>
    <p:sldLayoutId id="2147483663" r:id="rId8"/>
    <p:sldLayoutId id="2147483652" r:id="rId9"/>
    <p:sldLayoutId id="2147483662" r:id="rId10"/>
    <p:sldLayoutId id="2147483666" r:id="rId11"/>
    <p:sldLayoutId id="2147483665" r:id="rId12"/>
    <p:sldLayoutId id="2147483659" r:id="rId13"/>
    <p:sldLayoutId id="2147483654" r:id="rId14"/>
    <p:sldLayoutId id="2147483678" r:id="rId15"/>
    <p:sldLayoutId id="2147483681" r:id="rId16"/>
    <p:sldLayoutId id="2147483676" r:id="rId17"/>
    <p:sldLayoutId id="2147483677" r:id="rId18"/>
    <p:sldLayoutId id="2147483655" r:id="rId19"/>
    <p:sldLayoutId id="2147483667" r:id="rId20"/>
    <p:sldLayoutId id="2147483680" r:id="rId21"/>
    <p:sldLayoutId id="2147483682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cap="all" spc="300" baseline="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9525" indent="0" algn="l" defTabSz="914400" rtl="0" eaLnBrk="1" latinLnBrk="0" hangingPunct="1">
        <a:lnSpc>
          <a:spcPts val="2400"/>
        </a:lnSpc>
        <a:spcBef>
          <a:spcPts val="800"/>
        </a:spcBef>
        <a:buFont typeface="Arial" panose="020B0604020202020204" pitchFamily="34" charset="0"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93738" indent="-238125" algn="l" defTabSz="914400" rtl="0" eaLnBrk="1" latinLnBrk="0" hangingPunct="1">
        <a:lnSpc>
          <a:spcPts val="2400"/>
        </a:lnSpc>
        <a:spcBef>
          <a:spcPts val="800"/>
        </a:spcBef>
        <a:buFont typeface="Courier New" panose="02070309020205020404" pitchFamily="49" charset="0"/>
        <a:buChar char="o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50938" indent="-238125" algn="l" defTabSz="914400" rtl="0" eaLnBrk="1" latinLnBrk="0" hangingPunct="1">
        <a:lnSpc>
          <a:spcPts val="2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6550" indent="-238125" algn="l" defTabSz="914400" rtl="0" eaLnBrk="1" latinLnBrk="0" hangingPunct="1">
        <a:lnSpc>
          <a:spcPts val="2000"/>
        </a:lnSpc>
        <a:spcBef>
          <a:spcPts val="500"/>
        </a:spcBef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959E71-7264-40FE-A15D-117EDE56F06F}"/>
              </a:ext>
            </a:extLst>
          </p:cNvPr>
          <p:cNvSpPr txBox="1"/>
          <p:nvPr/>
        </p:nvSpPr>
        <p:spPr>
          <a:xfrm>
            <a:off x="2323902" y="5004999"/>
            <a:ext cx="7239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National Cremation Placement Day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Staff Training &amp; Program Implementation</a:t>
            </a: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EC9F022B-4F39-476B-8F5A-B9A32F121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345" y="6402881"/>
            <a:ext cx="1768830" cy="3651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8EABBF-7ED3-44EE-9E74-9197B6321E8B}"/>
              </a:ext>
            </a:extLst>
          </p:cNvPr>
          <p:cNvGrpSpPr/>
          <p:nvPr/>
        </p:nvGrpSpPr>
        <p:grpSpPr>
          <a:xfrm>
            <a:off x="291345" y="6493630"/>
            <a:ext cx="2576743" cy="365125"/>
            <a:chOff x="838200" y="6356350"/>
            <a:chExt cx="2576743" cy="365125"/>
          </a:xfrm>
        </p:grpSpPr>
        <p:sp>
          <p:nvSpPr>
            <p:cNvPr id="16" name="Date Placeholder 3">
              <a:extLst>
                <a:ext uri="{FF2B5EF4-FFF2-40B4-BE49-F238E27FC236}">
                  <a16:creationId xmlns:a16="http://schemas.microsoft.com/office/drawing/2014/main" id="{89805196-BAD2-4A34-A5BE-0E58FE8416E7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7" name="Footer Placeholder 9">
              <a:extLst>
                <a:ext uri="{FF2B5EF4-FFF2-40B4-BE49-F238E27FC236}">
                  <a16:creationId xmlns:a16="http://schemas.microsoft.com/office/drawing/2014/main" id="{A74A967F-1F57-4CA2-946E-2FCF301E7948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7137688-F250-41BD-B0D6-0186FFAC5C29}"/>
              </a:ext>
            </a:extLst>
          </p:cNvPr>
          <p:cNvGrpSpPr/>
          <p:nvPr/>
        </p:nvGrpSpPr>
        <p:grpSpPr>
          <a:xfrm>
            <a:off x="-65847" y="-731178"/>
            <a:ext cx="12277726" cy="7589178"/>
            <a:chOff x="-85725" y="-731178"/>
            <a:chExt cx="12277726" cy="758917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851C31B-5B3A-484D-A3D7-51D513B5ADD9}"/>
                </a:ext>
              </a:extLst>
            </p:cNvPr>
            <p:cNvGrpSpPr/>
            <p:nvPr/>
          </p:nvGrpSpPr>
          <p:grpSpPr>
            <a:xfrm>
              <a:off x="-85725" y="0"/>
              <a:ext cx="12277726" cy="6858000"/>
              <a:chOff x="-85725" y="0"/>
              <a:chExt cx="12277726" cy="685800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DCB6F09-41C6-413D-94D7-39E28FAC28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5" t="53042" r="32461" b="13453"/>
              <a:stretch/>
            </p:blipFill>
            <p:spPr>
              <a:xfrm>
                <a:off x="-85725" y="0"/>
                <a:ext cx="12277726" cy="5874148"/>
              </a:xfrm>
              <a:prstGeom prst="rect">
                <a:avLst/>
              </a:prstGeom>
            </p:spPr>
          </p:pic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5E8B761-0E9C-4E94-9F03-A45DDF218D71}"/>
                  </a:ext>
                </a:extLst>
              </p:cNvPr>
              <p:cNvGrpSpPr/>
              <p:nvPr/>
            </p:nvGrpSpPr>
            <p:grpSpPr>
              <a:xfrm>
                <a:off x="0" y="4581852"/>
                <a:ext cx="12192000" cy="2276148"/>
                <a:chOff x="0" y="4658052"/>
                <a:chExt cx="12192000" cy="2276148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257C93D-D722-44AB-BD7C-E8851D451C46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22761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ACA7E3E9-FA9C-46D3-BBE7-AC9E99E48A89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573614"/>
                </a:xfrm>
                <a:prstGeom prst="rect">
                  <a:avLst/>
                </a:prstGeom>
                <a:solidFill>
                  <a:srgbClr val="132A4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E4426F5-DB91-48DE-87B1-C4835AC08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731178"/>
              <a:ext cx="5736177" cy="5736177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95AACFB-6A9C-4E16-800A-45303E2B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197" y="5256143"/>
            <a:ext cx="11119605" cy="141605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cs typeface="Arial"/>
              </a:rPr>
              <a:t>Staff training &amp; program implementation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105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0660" y="4101745"/>
            <a:ext cx="5592663" cy="1297791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What we’ve learned from our own memorial events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6086586" y="3921876"/>
            <a:ext cx="5498993" cy="211596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Families who know the purpose </a:t>
            </a:r>
            <a:r>
              <a:rPr lang="en-US" sz="2000" b="1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arrive with intention</a:t>
            </a: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The event then </a:t>
            </a: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feels ceremonial and celebratory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, not administrative. 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/>
              </a:rPr>
              <a:t>National Cremation Placement Day is the same model – </a:t>
            </a: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/>
              </a:rPr>
              <a:t>plus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/>
              </a:rPr>
              <a:t> practical outcomes</a:t>
            </a:r>
            <a:r>
              <a:rPr lang="en-US" sz="1600" dirty="0">
                <a:ea typeface="Century Gothic" panose="020B0502020202020204" pitchFamily="34" charset="0"/>
                <a:cs typeface="Times New Roman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10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874837" y="1780745"/>
            <a:ext cx="6237206" cy="836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PREPARATION MAKES RITUALS</a:t>
            </a:r>
          </a:p>
          <a:p>
            <a:pPr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MEANINGFUL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8E168A-E4A9-45E7-97DF-F0042587F6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312" t="28919" r="436" b="33324"/>
          <a:stretch>
            <a:fillRect/>
          </a:stretch>
        </p:blipFill>
        <p:spPr>
          <a:xfrm>
            <a:off x="224131" y="286657"/>
            <a:ext cx="11724911" cy="330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23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635096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What families should learn in advance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840984" y="2218883"/>
            <a:ext cx="6680155" cy="36035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Why </a:t>
            </a:r>
            <a:r>
              <a:rPr lang="en-US" sz="2000" b="1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permanent placement </a:t>
            </a: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is important in the grieving process and the final step in honoring their loved one.</a:t>
            </a:r>
            <a:endParaRPr lang="en-US" sz="2000" dirty="0">
              <a:solidFill>
                <a:srgbClr val="696158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2000" b="1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permanent placement </a:t>
            </a: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means and available options on your grounds.</a:t>
            </a:r>
          </a:p>
          <a:p>
            <a:pPr marL="34290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Attending doesn’t oblige immediate placement. They can </a:t>
            </a:r>
            <a:r>
              <a:rPr lang="en-US" sz="2000" b="1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decide now or later</a:t>
            </a: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800100" lvl="1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Allows time in advance for families who are ready to make decisions on permanent placement.</a:t>
            </a:r>
          </a:p>
          <a:p>
            <a:pPr marL="800100" lvl="1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Provide an opportunity for other families to make future decisions on permanent placement.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11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744855" y="1675433"/>
            <a:ext cx="5789295" cy="1086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CORE EDUCATIONAL MESSAGES</a:t>
            </a:r>
          </a:p>
          <a:p>
            <a:pPr>
              <a:lnSpc>
                <a:spcPct val="150000"/>
              </a:lnSpc>
              <a:spcBef>
                <a:spcPts val="1000"/>
              </a:spcBef>
            </a:pPr>
            <a:endParaRPr 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F903F7-85A2-4C8A-9FFD-6F4AC445C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339" y="2290885"/>
            <a:ext cx="3745648" cy="2497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82627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9411" y="614222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Outreach &amp; marketing language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6596518" y="2357946"/>
            <a:ext cx="5025640" cy="3488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 day of remembrance and reflection for families with cremated remains 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with opportunities for permanent placement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Honor your loved one and explore next steps – at your pace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Families can only make good decisions if they are educated on their options. </a:t>
            </a:r>
          </a:p>
          <a:p>
            <a:pPr marR="0" lvl="0">
              <a:spcBef>
                <a:spcPts val="0"/>
              </a:spcBef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Avoid: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 deadlines, discounts, ‘final decisions’ or pressure framing.</a:t>
            </a:r>
          </a:p>
          <a:p>
            <a:pPr marL="342900" marR="0" lvl="0" indent="-342900">
              <a:lnSpc>
                <a:spcPts val="1500"/>
              </a:lnSpc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600" dirty="0"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12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487247" y="1734984"/>
            <a:ext cx="5789295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LEAD WITH HONOR, NOT URGENCY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C5AD5E-1B9B-479A-AC8C-D4A0E09B5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627" y="1734984"/>
            <a:ext cx="5257637" cy="396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10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621193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Encourage Advance planning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879406" y="2411847"/>
            <a:ext cx="5176838" cy="334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Families who pre-select a niche/space, review inscriptions, and complete forms </a:t>
            </a:r>
            <a:r>
              <a:rPr lang="en-US" sz="2000" b="1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experience the day as a relief</a:t>
            </a: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For many, it feels like </a:t>
            </a: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fulfilling a promise 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and sharing responsibility across generations.</a:t>
            </a:r>
          </a:p>
          <a:p>
            <a:pPr marL="34290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Families often carry years of uncertainty and quiet responsibility. The community service helps lift the burden from </a:t>
            </a: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private weight 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to </a:t>
            </a: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shared witness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13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744855" y="1548956"/>
            <a:ext cx="59048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WHY PLANNING BEFORE THE DAY TRANSFORMS THE DAY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2DE5E3-CCA7-40F6-90F9-F68EFF09B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559" y="1635493"/>
            <a:ext cx="5236329" cy="4278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06265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572351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The three-part model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909032" y="2612618"/>
            <a:ext cx="5289133" cy="21159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b="1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Outreach &amp; Education (Before) </a:t>
            </a: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Inform, normalize, prepare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Community Service/Event (During) 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– Honor, witness, validate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Placement Support (After &amp; Ongoing) 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– Assist, document, follow up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14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818012" y="1669335"/>
            <a:ext cx="62497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HOW OUTREACH, COMMUNITY EVENT, AND SUPPORT FIT TOGETHER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904D6AD-4B6E-46BB-8430-1EE813BEF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19328" y="1904732"/>
            <a:ext cx="6249786" cy="62497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53E1624-EA81-435A-B0EA-7D440F2C3E5D}"/>
              </a:ext>
            </a:extLst>
          </p:cNvPr>
          <p:cNvSpPr txBox="1"/>
          <p:nvPr/>
        </p:nvSpPr>
        <p:spPr>
          <a:xfrm rot="17314288">
            <a:off x="7103552" y="3156021"/>
            <a:ext cx="211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Outreach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11BBDD-507F-4B54-A3FE-C0E1B217E35D}"/>
              </a:ext>
            </a:extLst>
          </p:cNvPr>
          <p:cNvSpPr txBox="1"/>
          <p:nvPr/>
        </p:nvSpPr>
        <p:spPr>
          <a:xfrm rot="16200000">
            <a:off x="8360871" y="3651838"/>
            <a:ext cx="1289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Service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42295F-3CC8-4C0D-970E-0B21A3650475}"/>
              </a:ext>
            </a:extLst>
          </p:cNvPr>
          <p:cNvSpPr txBox="1"/>
          <p:nvPr/>
        </p:nvSpPr>
        <p:spPr>
          <a:xfrm rot="4288964">
            <a:off x="9479748" y="3888913"/>
            <a:ext cx="1422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Support</a:t>
            </a:r>
          </a:p>
        </p:txBody>
      </p:sp>
    </p:spTree>
    <p:extLst>
      <p:ext uri="{BB962C8B-B14F-4D97-AF65-F5344CB8AC3E}">
        <p14:creationId xmlns:p14="http://schemas.microsoft.com/office/powerpoint/2010/main" val="474601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653262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Staff Responsibilities before the event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5933355" y="2470417"/>
            <a:ext cx="5353080" cy="2423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Answer questions; share the consumer handout; offer planning appointments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Understand families readiness to select permanent placement now or in the future so you can help them explore options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Coordinate with funeral-home partners to invite past cremation families.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15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5789141" y="1890251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YOUR ROLE IN PREPARATION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8BA002-C991-4EBC-9C9A-5DF7FF48E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171" y="1203657"/>
            <a:ext cx="4333086" cy="51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65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614101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Marketing with integrity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866153" y="2387958"/>
            <a:ext cx="5616392" cy="2423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Market the </a:t>
            </a:r>
            <a:r>
              <a:rPr lang="en-US" sz="2000" b="1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service and education first</a:t>
            </a: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present placement as </a:t>
            </a:r>
            <a:r>
              <a:rPr lang="en-US" sz="2000" b="1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available support</a:t>
            </a: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Align with funeral homes’ successful memorial events messaging (Candle-lighting, ornament services).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Build trust by </a:t>
            </a: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keeping promises 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in tone, content and pacing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16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774947" y="1794971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EDUCATE, INVITE, RESPECT READINESS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D523905-195F-4520-9317-27724A433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36" b="91202" l="9595" r="91258">
                        <a14:foregroundMark x1="52239" y1="8155" x2="52239" y2="8155"/>
                        <a14:foregroundMark x1="51812" y1="4936" x2="51812" y2="4936"/>
                        <a14:foregroundMark x1="52239" y1="91202" x2="52239" y2="91202"/>
                        <a14:foregroundMark x1="91258" y1="36266" x2="91258" y2="362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4213" y="1522564"/>
            <a:ext cx="4466667" cy="44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12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652225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What staff will notice on the day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917574" y="2457869"/>
            <a:ext cx="4759743" cy="229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More engaged in the service , fewer anxious questions, clearer decisions, more gratitude.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Unprepared families still benefit from the service and often return later – trust is seeded in the honest engagement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17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806324" y="1597075"/>
            <a:ext cx="59048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PREPARED FAMILIES EXPERIENCE IT DIFFERENTLY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15893A-B936-4722-A685-D391A2502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9332" y="1386294"/>
            <a:ext cx="6657975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53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959E71-7264-40FE-A15D-117EDE56F06F}"/>
              </a:ext>
            </a:extLst>
          </p:cNvPr>
          <p:cNvSpPr txBox="1"/>
          <p:nvPr/>
        </p:nvSpPr>
        <p:spPr>
          <a:xfrm>
            <a:off x="2323902" y="5004999"/>
            <a:ext cx="7239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National Cremation Placement Day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Staff Training &amp; Program Implementation</a:t>
            </a: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EC9F022B-4F39-476B-8F5A-B9A32F121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345" y="6402881"/>
            <a:ext cx="1768830" cy="3651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8EABBF-7ED3-44EE-9E74-9197B6321E8B}"/>
              </a:ext>
            </a:extLst>
          </p:cNvPr>
          <p:cNvGrpSpPr/>
          <p:nvPr/>
        </p:nvGrpSpPr>
        <p:grpSpPr>
          <a:xfrm>
            <a:off x="291345" y="6493630"/>
            <a:ext cx="2576743" cy="365125"/>
            <a:chOff x="838200" y="6356350"/>
            <a:chExt cx="2576743" cy="365125"/>
          </a:xfrm>
        </p:grpSpPr>
        <p:sp>
          <p:nvSpPr>
            <p:cNvPr id="16" name="Date Placeholder 3">
              <a:extLst>
                <a:ext uri="{FF2B5EF4-FFF2-40B4-BE49-F238E27FC236}">
                  <a16:creationId xmlns:a16="http://schemas.microsoft.com/office/drawing/2014/main" id="{89805196-BAD2-4A34-A5BE-0E58FE8416E7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7" name="Footer Placeholder 9">
              <a:extLst>
                <a:ext uri="{FF2B5EF4-FFF2-40B4-BE49-F238E27FC236}">
                  <a16:creationId xmlns:a16="http://schemas.microsoft.com/office/drawing/2014/main" id="{A74A967F-1F57-4CA2-946E-2FCF301E7948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7137688-F250-41BD-B0D6-0186FFAC5C29}"/>
              </a:ext>
            </a:extLst>
          </p:cNvPr>
          <p:cNvGrpSpPr/>
          <p:nvPr/>
        </p:nvGrpSpPr>
        <p:grpSpPr>
          <a:xfrm>
            <a:off x="-65847" y="-731178"/>
            <a:ext cx="12277726" cy="7589178"/>
            <a:chOff x="-85725" y="-731178"/>
            <a:chExt cx="12277726" cy="758917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851C31B-5B3A-484D-A3D7-51D513B5ADD9}"/>
                </a:ext>
              </a:extLst>
            </p:cNvPr>
            <p:cNvGrpSpPr/>
            <p:nvPr/>
          </p:nvGrpSpPr>
          <p:grpSpPr>
            <a:xfrm>
              <a:off x="-85725" y="0"/>
              <a:ext cx="12277726" cy="6858000"/>
              <a:chOff x="-85725" y="0"/>
              <a:chExt cx="12277726" cy="685800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DCB6F09-41C6-413D-94D7-39E28FAC28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5" t="53042" r="32461" b="13453"/>
              <a:stretch/>
            </p:blipFill>
            <p:spPr>
              <a:xfrm>
                <a:off x="-85725" y="0"/>
                <a:ext cx="12277726" cy="5874148"/>
              </a:xfrm>
              <a:prstGeom prst="rect">
                <a:avLst/>
              </a:prstGeom>
            </p:spPr>
          </p:pic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5E8B761-0E9C-4E94-9F03-A45DDF218D71}"/>
                  </a:ext>
                </a:extLst>
              </p:cNvPr>
              <p:cNvGrpSpPr/>
              <p:nvPr/>
            </p:nvGrpSpPr>
            <p:grpSpPr>
              <a:xfrm>
                <a:off x="0" y="4581852"/>
                <a:ext cx="12192000" cy="2276148"/>
                <a:chOff x="0" y="4658052"/>
                <a:chExt cx="12192000" cy="2276148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257C93D-D722-44AB-BD7C-E8851D451C46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22761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ACA7E3E9-FA9C-46D3-BBE7-AC9E99E48A89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573614"/>
                </a:xfrm>
                <a:prstGeom prst="rect">
                  <a:avLst/>
                </a:prstGeom>
                <a:solidFill>
                  <a:srgbClr val="132A4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E4426F5-DB91-48DE-87B1-C4835AC08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731178"/>
              <a:ext cx="5736177" cy="5736177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95AACFB-6A9C-4E16-800A-45303E2B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197" y="5256143"/>
            <a:ext cx="11119605" cy="141605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cs typeface="Arial"/>
              </a:rPr>
              <a:t>The required community service</a:t>
            </a:r>
            <a:br>
              <a:rPr lang="en-US" dirty="0">
                <a:cs typeface="Arial"/>
              </a:rPr>
            </a:br>
            <a:r>
              <a:rPr lang="en-US" sz="2000" b="0" dirty="0">
                <a:cs typeface="Arial"/>
              </a:rPr>
              <a:t>during the Day</a:t>
            </a:r>
          </a:p>
        </p:txBody>
      </p:sp>
    </p:spTree>
    <p:extLst>
      <p:ext uri="{BB962C8B-B14F-4D97-AF65-F5344CB8AC3E}">
        <p14:creationId xmlns:p14="http://schemas.microsoft.com/office/powerpoint/2010/main" val="3913113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571188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The community service is mandatory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917574" y="2083943"/>
            <a:ext cx="5616392" cy="3783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service </a:t>
            </a: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creates </a:t>
            </a:r>
            <a:r>
              <a:rPr lang="en-US" sz="2000" b="1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emotional safety </a:t>
            </a: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normalizes grief</a:t>
            </a: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Places a </a:t>
            </a:r>
            <a:r>
              <a:rPr lang="en-US" sz="2000" b="1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day on the calendar </a:t>
            </a: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dedicate their intentions and commitment to permanent placement.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 event is pivotal in ensuring a community response to </a:t>
            </a:r>
            <a:r>
              <a:rPr lang="en-US" sz="2000" b="1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take action </a:t>
            </a: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 creating the necessary final resting place for their loved one. 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Removing the service </a:t>
            </a: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undermines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 the entire initiative.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19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848147" y="1504270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THE EMOTIONAL ENGINE OF THE PROGRAM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D417888-C92C-4865-9A33-67CAD852B3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2" t="22664" r="21197" b="30615"/>
          <a:stretch/>
        </p:blipFill>
        <p:spPr bwMode="auto">
          <a:xfrm>
            <a:off x="6970383" y="1983482"/>
            <a:ext cx="4736322" cy="366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981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EE443A6-4665-4987-9CF4-436AE50856EF}"/>
              </a:ext>
            </a:extLst>
          </p:cNvPr>
          <p:cNvSpPr txBox="1"/>
          <p:nvPr/>
        </p:nvSpPr>
        <p:spPr>
          <a:xfrm>
            <a:off x="706461" y="1812462"/>
            <a:ext cx="6294414" cy="33182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1000"/>
              </a:spcBef>
              <a:buAutoNum type="arabicPeriod"/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 &amp; Context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AutoNum type="arabicPeriod"/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outreach, education &amp; marketing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AutoNum type="arabicPeriod"/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required community service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AutoNum type="arabicPeriod"/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placement decisions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AutoNum type="arabicPeriod"/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Ethics, success measures &amp; closing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6EC69A54-C038-4B66-A371-0A1182D72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6042" y="6387919"/>
            <a:ext cx="1768830" cy="36512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3414956-811D-4E43-9525-128C2C52348C}"/>
              </a:ext>
            </a:extLst>
          </p:cNvPr>
          <p:cNvGrpSpPr/>
          <p:nvPr/>
        </p:nvGrpSpPr>
        <p:grpSpPr>
          <a:xfrm>
            <a:off x="267128" y="6387919"/>
            <a:ext cx="2576743" cy="365125"/>
            <a:chOff x="838200" y="6356350"/>
            <a:chExt cx="2576743" cy="365125"/>
          </a:xfrm>
        </p:grpSpPr>
        <p:sp>
          <p:nvSpPr>
            <p:cNvPr id="17" name="Date Placeholder 3">
              <a:extLst>
                <a:ext uri="{FF2B5EF4-FFF2-40B4-BE49-F238E27FC236}">
                  <a16:creationId xmlns:a16="http://schemas.microsoft.com/office/drawing/2014/main" id="{B6390196-00A0-428E-836E-EF576C6B01E1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8" name="Footer Placeholder 9">
              <a:extLst>
                <a:ext uri="{FF2B5EF4-FFF2-40B4-BE49-F238E27FC236}">
                  <a16:creationId xmlns:a16="http://schemas.microsoft.com/office/drawing/2014/main" id="{7D9C9196-DB02-4178-92E2-D57AC0E5E93B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5D358B7-DF2B-412C-AD3D-AFBA5B517B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884" y="699803"/>
            <a:ext cx="5688116" cy="568811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2813942-1A88-476B-961D-5A5902A3D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772" y="287518"/>
            <a:ext cx="11119605" cy="1416053"/>
          </a:xfrm>
        </p:spPr>
        <p:txBody>
          <a:bodyPr>
            <a:normAutofit/>
          </a:bodyPr>
          <a:lstStyle/>
          <a:p>
            <a:r>
              <a:rPr lang="en-US" dirty="0">
                <a:cs typeface="Arial"/>
              </a:rPr>
              <a:t>Meeting 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597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584323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Why group ritual is powerful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942457" y="2103874"/>
            <a:ext cx="5000375" cy="2423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People grieve better when grief is witnessed and shared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The service validates loss and gives families permission to act. 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Provides a permanent place of remembrance for current and future generations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20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27380" y="1549572"/>
            <a:ext cx="65431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CONTINUING BONDS, WITNESS, AND BELONGING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2FAA12-103D-485F-B4B8-146F71237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035" y="2070763"/>
            <a:ext cx="4876799" cy="3658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35344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626343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The hero framework (staff alignment)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741851" y="2598708"/>
            <a:ext cx="5010000" cy="2731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Society honors fallen heroes with ceremony and place – sometimes decades later.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Many heroes don’t wear uniforms; they are our persona; heroes.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Honor requires a place 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– this is the H.E.A.R.T Method connecting to permanent placement.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21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30733" y="1753843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WE BRING OUR HEROES HOME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396B38-C716-4947-B0F9-F67DEBE11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378" y="1473427"/>
            <a:ext cx="3486759" cy="23245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BE8670-393D-4B60-99ED-F534B07346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12217" r="12523" b="17935"/>
          <a:stretch/>
        </p:blipFill>
        <p:spPr>
          <a:xfrm>
            <a:off x="5455057" y="3332482"/>
            <a:ext cx="6535399" cy="312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27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626343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The hero framework (staff alignment)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744855" y="2426957"/>
            <a:ext cx="4582519" cy="2731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Society honors fallen heroes with ceremony and place – sometimes decades later.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Many heroes don’t wear uniforms; they are our persona; heroes.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Honor requires a place 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– this is the H.E.A.R.T Method connecting to permanent placement.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22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27380" y="1830006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WE BRING OUR HEROES HOME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54EE09-AF42-4C17-BC4B-09D402425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257" y="1966843"/>
            <a:ext cx="6343374" cy="356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46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4855" y="646692"/>
            <a:ext cx="9591841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Service structure &amp; roles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6616452" y="1602937"/>
            <a:ext cx="4914623" cy="3116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Welcome &amp; purpose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Collective remembrance reading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Naming/symbolic act (candles, flowers, stones)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Reflection on continuing bonds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Closing words of honor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Invitation to remain, reflect, or speak with staff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23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60925" y="1473672"/>
            <a:ext cx="5080690" cy="1426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Recommended Flow (25-30 minutes)</a:t>
            </a:r>
          </a:p>
          <a:p>
            <a:pPr>
              <a:spcBef>
                <a:spcPts val="1000"/>
              </a:spcBef>
            </a:pPr>
            <a:r>
              <a:rPr lang="en-US" sz="2000" b="1" dirty="0">
                <a:solidFill>
                  <a:srgbClr val="696158"/>
                </a:solidFill>
                <a:latin typeface="Arial"/>
                <a:cs typeface="Arial"/>
              </a:rPr>
              <a:t>Roles: </a:t>
            </a: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Greeters, guides, officiant/reader,</a:t>
            </a:r>
          </a:p>
          <a:p>
            <a:pPr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logistics, quiet presence staff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607B1F-DD0C-4829-BE01-023EDDDB86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0" t="19418" r="20752" b="44463"/>
          <a:stretch/>
        </p:blipFill>
        <p:spPr>
          <a:xfrm>
            <a:off x="550376" y="3429000"/>
            <a:ext cx="5890896" cy="2136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6013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574248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The transition after the service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1000774" y="2348671"/>
            <a:ext cx="4365107" cy="28597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Interactions following the </a:t>
            </a: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event should use</a:t>
            </a: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soft invitations:</a:t>
            </a:r>
          </a:p>
          <a:p>
            <a:pPr marL="800100" lvl="1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“If today brought up questions…”</a:t>
            </a:r>
          </a:p>
          <a:p>
            <a:pPr marL="800100" lvl="1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“Whether you’re ready now or not, we’re here…”</a:t>
            </a:r>
          </a:p>
          <a:p>
            <a:pPr marL="34290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Never pivot into sales talk at the event; let families approach you.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24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917574" y="1732988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FROM MEANING TO SUPPORT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051EF2-B17D-459B-A26F-81C4133EBA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937" t="5933" r="32316" b="-19"/>
          <a:stretch/>
        </p:blipFill>
        <p:spPr>
          <a:xfrm>
            <a:off x="6134162" y="1617034"/>
            <a:ext cx="4729413" cy="43230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0784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959E71-7264-40FE-A15D-117EDE56F06F}"/>
              </a:ext>
            </a:extLst>
          </p:cNvPr>
          <p:cNvSpPr txBox="1"/>
          <p:nvPr/>
        </p:nvSpPr>
        <p:spPr>
          <a:xfrm>
            <a:off x="2323902" y="5004999"/>
            <a:ext cx="7239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National Cremation Placement Day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Staff Training &amp; Program Implementation</a:t>
            </a: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EC9F022B-4F39-476B-8F5A-B9A32F121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345" y="6402881"/>
            <a:ext cx="1768830" cy="3651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8EABBF-7ED3-44EE-9E74-9197B6321E8B}"/>
              </a:ext>
            </a:extLst>
          </p:cNvPr>
          <p:cNvGrpSpPr/>
          <p:nvPr/>
        </p:nvGrpSpPr>
        <p:grpSpPr>
          <a:xfrm>
            <a:off x="291345" y="6493630"/>
            <a:ext cx="2576743" cy="365125"/>
            <a:chOff x="838200" y="6356350"/>
            <a:chExt cx="2576743" cy="365125"/>
          </a:xfrm>
        </p:grpSpPr>
        <p:sp>
          <p:nvSpPr>
            <p:cNvPr id="16" name="Date Placeholder 3">
              <a:extLst>
                <a:ext uri="{FF2B5EF4-FFF2-40B4-BE49-F238E27FC236}">
                  <a16:creationId xmlns:a16="http://schemas.microsoft.com/office/drawing/2014/main" id="{89805196-BAD2-4A34-A5BE-0E58FE8416E7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7" name="Footer Placeholder 9">
              <a:extLst>
                <a:ext uri="{FF2B5EF4-FFF2-40B4-BE49-F238E27FC236}">
                  <a16:creationId xmlns:a16="http://schemas.microsoft.com/office/drawing/2014/main" id="{A74A967F-1F57-4CA2-946E-2FCF301E7948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7137688-F250-41BD-B0D6-0186FFAC5C29}"/>
              </a:ext>
            </a:extLst>
          </p:cNvPr>
          <p:cNvGrpSpPr/>
          <p:nvPr/>
        </p:nvGrpSpPr>
        <p:grpSpPr>
          <a:xfrm>
            <a:off x="-65847" y="-731178"/>
            <a:ext cx="12277726" cy="7589178"/>
            <a:chOff x="-85725" y="-731178"/>
            <a:chExt cx="12277726" cy="758917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851C31B-5B3A-484D-A3D7-51D513B5ADD9}"/>
                </a:ext>
              </a:extLst>
            </p:cNvPr>
            <p:cNvGrpSpPr/>
            <p:nvPr/>
          </p:nvGrpSpPr>
          <p:grpSpPr>
            <a:xfrm>
              <a:off x="-85725" y="0"/>
              <a:ext cx="12277726" cy="6858000"/>
              <a:chOff x="-85725" y="0"/>
              <a:chExt cx="12277726" cy="685800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DCB6F09-41C6-413D-94D7-39E28FAC28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5" t="53042" r="32461" b="13453"/>
              <a:stretch/>
            </p:blipFill>
            <p:spPr>
              <a:xfrm>
                <a:off x="-85725" y="0"/>
                <a:ext cx="12277726" cy="5874148"/>
              </a:xfrm>
              <a:prstGeom prst="rect">
                <a:avLst/>
              </a:prstGeom>
            </p:spPr>
          </p:pic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5E8B761-0E9C-4E94-9F03-A45DDF218D71}"/>
                  </a:ext>
                </a:extLst>
              </p:cNvPr>
              <p:cNvGrpSpPr/>
              <p:nvPr/>
            </p:nvGrpSpPr>
            <p:grpSpPr>
              <a:xfrm>
                <a:off x="0" y="4581852"/>
                <a:ext cx="12192000" cy="2276148"/>
                <a:chOff x="0" y="4658052"/>
                <a:chExt cx="12192000" cy="2276148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257C93D-D722-44AB-BD7C-E8851D451C46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22761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ACA7E3E9-FA9C-46D3-BBE7-AC9E99E48A89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573614"/>
                </a:xfrm>
                <a:prstGeom prst="rect">
                  <a:avLst/>
                </a:prstGeom>
                <a:solidFill>
                  <a:srgbClr val="132A4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E4426F5-DB91-48DE-87B1-C4835AC08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731178"/>
              <a:ext cx="5736177" cy="5736177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95AACFB-6A9C-4E16-800A-45303E2B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197" y="5256143"/>
            <a:ext cx="11119605" cy="141605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cs typeface="Arial"/>
              </a:rPr>
              <a:t>Supporting placement decisions</a:t>
            </a:r>
            <a:br>
              <a:rPr lang="en-US" dirty="0">
                <a:cs typeface="Arial"/>
              </a:rPr>
            </a:br>
            <a:r>
              <a:rPr lang="en-US" sz="2000" b="0" dirty="0">
                <a:cs typeface="Arial"/>
              </a:rPr>
              <a:t>After the Service &amp; Ongoing</a:t>
            </a:r>
          </a:p>
        </p:txBody>
      </p:sp>
    </p:spTree>
    <p:extLst>
      <p:ext uri="{BB962C8B-B14F-4D97-AF65-F5344CB8AC3E}">
        <p14:creationId xmlns:p14="http://schemas.microsoft.com/office/powerpoint/2010/main" val="2380417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696966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What placement support looks like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774947" y="2927398"/>
            <a:ext cx="5616392" cy="13721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Private, quiet spaces; simple options explained; transparent pricing, clear next steps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Offer both/and solutions (scattering and plaque; partial retention and niche.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26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30733" y="1802211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ASSIST THOUGHTFULLY, NEVER RUSH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AC79BB-64E4-46FD-9402-F0E32C225F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416" b="11039"/>
          <a:stretch/>
        </p:blipFill>
        <p:spPr>
          <a:xfrm>
            <a:off x="6753634" y="1992243"/>
            <a:ext cx="4962624" cy="360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02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7774" y="719614"/>
            <a:ext cx="11078678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Documentation, chain of custody &amp; records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6665084" y="2503031"/>
            <a:ext cx="4807870" cy="2731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Verify legal authority; complete authorizations; map/record locations; provide deeds/confirmations; internment authorization form; 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Gather meaningful information to briefly eulogize each loved one.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Ensure inscription approvals and proofing; schedule unveiling/visitation.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27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505825" y="1760267"/>
            <a:ext cx="4767358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DIGNITY IN THE DETAILS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F8EE24-2F95-4825-80A4-3AF791727D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938"/>
          <a:stretch/>
        </p:blipFill>
        <p:spPr>
          <a:xfrm>
            <a:off x="509905" y="2432132"/>
            <a:ext cx="5753499" cy="2802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4796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7774" y="696966"/>
            <a:ext cx="11078678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After the event: completing the circle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744855" y="2624805"/>
            <a:ext cx="5616392" cy="19877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Thank you message; summary of any decisions; gentle timeframe for next steps; grief resources; invite to future remembrance events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Measure success by </a:t>
            </a:r>
            <a:r>
              <a:rPr lang="en-US" sz="2000" b="1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support given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, not just same-day placements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28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30733" y="2048121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FOLLOW-UP AS CONTINUATION OF CARE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BDD88B-FC2C-480B-BCBB-0206240C0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554" y="1645920"/>
            <a:ext cx="5442223" cy="351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413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959E71-7264-40FE-A15D-117EDE56F06F}"/>
              </a:ext>
            </a:extLst>
          </p:cNvPr>
          <p:cNvSpPr txBox="1"/>
          <p:nvPr/>
        </p:nvSpPr>
        <p:spPr>
          <a:xfrm>
            <a:off x="2323902" y="5004999"/>
            <a:ext cx="7239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National Cremation Placement Day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Staff Training &amp; Program Implementation</a:t>
            </a: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EC9F022B-4F39-476B-8F5A-B9A32F121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345" y="6402881"/>
            <a:ext cx="1768830" cy="3651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8EABBF-7ED3-44EE-9E74-9197B6321E8B}"/>
              </a:ext>
            </a:extLst>
          </p:cNvPr>
          <p:cNvGrpSpPr/>
          <p:nvPr/>
        </p:nvGrpSpPr>
        <p:grpSpPr>
          <a:xfrm>
            <a:off x="291345" y="6493630"/>
            <a:ext cx="2576743" cy="365125"/>
            <a:chOff x="838200" y="6356350"/>
            <a:chExt cx="2576743" cy="365125"/>
          </a:xfrm>
        </p:grpSpPr>
        <p:sp>
          <p:nvSpPr>
            <p:cNvPr id="16" name="Date Placeholder 3">
              <a:extLst>
                <a:ext uri="{FF2B5EF4-FFF2-40B4-BE49-F238E27FC236}">
                  <a16:creationId xmlns:a16="http://schemas.microsoft.com/office/drawing/2014/main" id="{89805196-BAD2-4A34-A5BE-0E58FE8416E7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7" name="Footer Placeholder 9">
              <a:extLst>
                <a:ext uri="{FF2B5EF4-FFF2-40B4-BE49-F238E27FC236}">
                  <a16:creationId xmlns:a16="http://schemas.microsoft.com/office/drawing/2014/main" id="{A74A967F-1F57-4CA2-946E-2FCF301E7948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7137688-F250-41BD-B0D6-0186FFAC5C29}"/>
              </a:ext>
            </a:extLst>
          </p:cNvPr>
          <p:cNvGrpSpPr/>
          <p:nvPr/>
        </p:nvGrpSpPr>
        <p:grpSpPr>
          <a:xfrm>
            <a:off x="-65847" y="-731178"/>
            <a:ext cx="12277726" cy="7589178"/>
            <a:chOff x="-85725" y="-731178"/>
            <a:chExt cx="12277726" cy="758917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851C31B-5B3A-484D-A3D7-51D513B5ADD9}"/>
                </a:ext>
              </a:extLst>
            </p:cNvPr>
            <p:cNvGrpSpPr/>
            <p:nvPr/>
          </p:nvGrpSpPr>
          <p:grpSpPr>
            <a:xfrm>
              <a:off x="-85725" y="0"/>
              <a:ext cx="12277726" cy="6858000"/>
              <a:chOff x="-85725" y="0"/>
              <a:chExt cx="12277726" cy="685800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DCB6F09-41C6-413D-94D7-39E28FAC28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5" t="53042" r="32461" b="13453"/>
              <a:stretch/>
            </p:blipFill>
            <p:spPr>
              <a:xfrm>
                <a:off x="-85725" y="0"/>
                <a:ext cx="12277726" cy="5874148"/>
              </a:xfrm>
              <a:prstGeom prst="rect">
                <a:avLst/>
              </a:prstGeom>
            </p:spPr>
          </p:pic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5E8B761-0E9C-4E94-9F03-A45DDF218D71}"/>
                  </a:ext>
                </a:extLst>
              </p:cNvPr>
              <p:cNvGrpSpPr/>
              <p:nvPr/>
            </p:nvGrpSpPr>
            <p:grpSpPr>
              <a:xfrm>
                <a:off x="0" y="4581852"/>
                <a:ext cx="12192000" cy="2276148"/>
                <a:chOff x="0" y="4658052"/>
                <a:chExt cx="12192000" cy="2276148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257C93D-D722-44AB-BD7C-E8851D451C46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22761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ACA7E3E9-FA9C-46D3-BBE7-AC9E99E48A89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573614"/>
                </a:xfrm>
                <a:prstGeom prst="rect">
                  <a:avLst/>
                </a:prstGeom>
                <a:solidFill>
                  <a:srgbClr val="132A4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E4426F5-DB91-48DE-87B1-C4835AC08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731178"/>
              <a:ext cx="5736177" cy="5736177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95AACFB-6A9C-4E16-800A-45303E2B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197" y="5256143"/>
            <a:ext cx="11119605" cy="141605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cs typeface="Arial"/>
              </a:rPr>
              <a:t>Ethics, success measures &amp; closing</a:t>
            </a:r>
          </a:p>
        </p:txBody>
      </p:sp>
    </p:spTree>
    <p:extLst>
      <p:ext uri="{BB962C8B-B14F-4D97-AF65-F5344CB8AC3E}">
        <p14:creationId xmlns:p14="http://schemas.microsoft.com/office/powerpoint/2010/main" val="1791939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959E71-7264-40FE-A15D-117EDE56F06F}"/>
              </a:ext>
            </a:extLst>
          </p:cNvPr>
          <p:cNvSpPr txBox="1"/>
          <p:nvPr/>
        </p:nvSpPr>
        <p:spPr>
          <a:xfrm>
            <a:off x="2323902" y="5004999"/>
            <a:ext cx="7239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National Cremation Placement Day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Staff Training &amp; Program Implementation</a:t>
            </a: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EC9F022B-4F39-476B-8F5A-B9A32F121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345" y="6402881"/>
            <a:ext cx="1768830" cy="3651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8EABBF-7ED3-44EE-9E74-9197B6321E8B}"/>
              </a:ext>
            </a:extLst>
          </p:cNvPr>
          <p:cNvGrpSpPr/>
          <p:nvPr/>
        </p:nvGrpSpPr>
        <p:grpSpPr>
          <a:xfrm>
            <a:off x="291345" y="6493630"/>
            <a:ext cx="2576743" cy="365125"/>
            <a:chOff x="838200" y="6356350"/>
            <a:chExt cx="2576743" cy="365125"/>
          </a:xfrm>
        </p:grpSpPr>
        <p:sp>
          <p:nvSpPr>
            <p:cNvPr id="16" name="Date Placeholder 3">
              <a:extLst>
                <a:ext uri="{FF2B5EF4-FFF2-40B4-BE49-F238E27FC236}">
                  <a16:creationId xmlns:a16="http://schemas.microsoft.com/office/drawing/2014/main" id="{89805196-BAD2-4A34-A5BE-0E58FE8416E7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7" name="Footer Placeholder 9">
              <a:extLst>
                <a:ext uri="{FF2B5EF4-FFF2-40B4-BE49-F238E27FC236}">
                  <a16:creationId xmlns:a16="http://schemas.microsoft.com/office/drawing/2014/main" id="{A74A967F-1F57-4CA2-946E-2FCF301E7948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7137688-F250-41BD-B0D6-0186FFAC5C29}"/>
              </a:ext>
            </a:extLst>
          </p:cNvPr>
          <p:cNvGrpSpPr/>
          <p:nvPr/>
        </p:nvGrpSpPr>
        <p:grpSpPr>
          <a:xfrm>
            <a:off x="-65847" y="-731178"/>
            <a:ext cx="12277726" cy="7589178"/>
            <a:chOff x="-85725" y="-731178"/>
            <a:chExt cx="12277726" cy="758917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851C31B-5B3A-484D-A3D7-51D513B5ADD9}"/>
                </a:ext>
              </a:extLst>
            </p:cNvPr>
            <p:cNvGrpSpPr/>
            <p:nvPr/>
          </p:nvGrpSpPr>
          <p:grpSpPr>
            <a:xfrm>
              <a:off x="-85725" y="0"/>
              <a:ext cx="12277726" cy="6858000"/>
              <a:chOff x="-85725" y="0"/>
              <a:chExt cx="12277726" cy="685800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DCB6F09-41C6-413D-94D7-39E28FAC28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5" t="53042" r="32461" b="13453"/>
              <a:stretch/>
            </p:blipFill>
            <p:spPr>
              <a:xfrm>
                <a:off x="-85725" y="0"/>
                <a:ext cx="12277726" cy="5874148"/>
              </a:xfrm>
              <a:prstGeom prst="rect">
                <a:avLst/>
              </a:prstGeom>
            </p:spPr>
          </p:pic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5E8B761-0E9C-4E94-9F03-A45DDF218D71}"/>
                  </a:ext>
                </a:extLst>
              </p:cNvPr>
              <p:cNvGrpSpPr/>
              <p:nvPr/>
            </p:nvGrpSpPr>
            <p:grpSpPr>
              <a:xfrm>
                <a:off x="0" y="4581852"/>
                <a:ext cx="12192000" cy="2276148"/>
                <a:chOff x="0" y="4658052"/>
                <a:chExt cx="12192000" cy="2276148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257C93D-D722-44AB-BD7C-E8851D451C46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22761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ACA7E3E9-FA9C-46D3-BBE7-AC9E99E48A89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573614"/>
                </a:xfrm>
                <a:prstGeom prst="rect">
                  <a:avLst/>
                </a:prstGeom>
                <a:solidFill>
                  <a:srgbClr val="132A4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E4426F5-DB91-48DE-87B1-C4835AC08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731178"/>
              <a:ext cx="5736177" cy="5736177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95AACFB-6A9C-4E16-800A-45303E2B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197" y="5349541"/>
            <a:ext cx="11119605" cy="141605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cs typeface="Arial"/>
              </a:rPr>
              <a:t>Purpose &amp;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542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7774" y="694058"/>
            <a:ext cx="11078678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Ethics and language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744855" y="2314054"/>
            <a:ext cx="4994348" cy="14337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696158"/>
                </a:solidFill>
                <a:effectLst/>
                <a:latin typeface="+mj-lt"/>
                <a:ea typeface="Times New Roman" panose="02020603050405020304" pitchFamily="18" charset="0"/>
                <a:cs typeface="Segoe UI Emoji" panose="020B0502040204020203" pitchFamily="34" charset="0"/>
              </a:rPr>
              <a:t>✅</a:t>
            </a:r>
            <a:r>
              <a:rPr lang="en-US" sz="1600" dirty="0">
                <a:solidFill>
                  <a:srgbClr val="696158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SAY: “WE’RE HERE AT YOUR PACE.” “MANY FAMILIES CHOOSE BOTH SCATTERING AND A PLACE.”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696158"/>
                </a:solidFill>
                <a:effectLst/>
                <a:latin typeface="+mj-lt"/>
                <a:ea typeface="Times New Roman" panose="02020603050405020304" pitchFamily="18" charset="0"/>
                <a:cs typeface="Segoe UI Emoji" panose="020B0502040204020203" pitchFamily="34" charset="0"/>
              </a:rPr>
              <a:t>❌</a:t>
            </a:r>
            <a:r>
              <a:rPr lang="en-US" sz="1600" dirty="0">
                <a:solidFill>
                  <a:srgbClr val="696158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AVOID: “CLOSURE”, “YOU’LL REGRET IT”, OR ANY PRESSURE CUES. </a:t>
            </a:r>
            <a:endParaRPr lang="en-US" sz="1600" dirty="0">
              <a:solidFill>
                <a:srgbClr val="696158"/>
              </a:solidFill>
              <a:latin typeface="+mj-lt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30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30733" y="1752514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HONOR, CHOICE, AND FIT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E9B2CC-C5B4-47C8-949D-EEE77FAA25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4" t="30040" r="2303" b="17907"/>
          <a:stretch/>
        </p:blipFill>
        <p:spPr>
          <a:xfrm>
            <a:off x="6353372" y="1875252"/>
            <a:ext cx="5207895" cy="289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549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7774" y="639423"/>
            <a:ext cx="11078678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Measuring success (beyond revenue)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744855" y="2378167"/>
            <a:ext cx="4278480" cy="2423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Families felt seen, supported, and less burdened.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Increased clarity and trust; steady follow-ups; future event attendance.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Placement may occur that day or later – both are success. </a:t>
            </a:r>
            <a:endParaRPr lang="en-US" sz="2000" dirty="0">
              <a:solidFill>
                <a:srgbClr val="696158"/>
              </a:solidFill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31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30733" y="1814047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INDICATORS THAT MATTER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D62BF7-EA24-4605-9343-22E4114F2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269" y="1987606"/>
            <a:ext cx="6384996" cy="3591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35641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7774" y="571188"/>
            <a:ext cx="11078678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Our professional north star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6169413" y="1999121"/>
            <a:ext cx="5318009" cy="28597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Our role isn’t to tell families how to grieve.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Our role is to remove unnecessary burden and provide a place for love to be honored. 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At the end of the day, our community will be better educated on cremation and the importance of permanent placement and memorialization.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000" dirty="0">
              <a:solidFill>
                <a:srgbClr val="696158"/>
              </a:solidFill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32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6048640" y="1464481"/>
            <a:ext cx="590482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WHY THIS WORK MATTERS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361A06-7703-4187-827E-10AFF4D64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205" y="1588168"/>
            <a:ext cx="4375308" cy="43753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51487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959E71-7264-40FE-A15D-117EDE56F06F}"/>
              </a:ext>
            </a:extLst>
          </p:cNvPr>
          <p:cNvSpPr txBox="1"/>
          <p:nvPr/>
        </p:nvSpPr>
        <p:spPr>
          <a:xfrm>
            <a:off x="2323902" y="5004999"/>
            <a:ext cx="7239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National Cremation Placement Day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Staff Training &amp; Program Implementation</a:t>
            </a: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EC9F022B-4F39-476B-8F5A-B9A32F121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345" y="6402881"/>
            <a:ext cx="1768830" cy="3651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8EABBF-7ED3-44EE-9E74-9197B6321E8B}"/>
              </a:ext>
            </a:extLst>
          </p:cNvPr>
          <p:cNvGrpSpPr/>
          <p:nvPr/>
        </p:nvGrpSpPr>
        <p:grpSpPr>
          <a:xfrm>
            <a:off x="291345" y="6493630"/>
            <a:ext cx="2576743" cy="365125"/>
            <a:chOff x="838200" y="6356350"/>
            <a:chExt cx="2576743" cy="365125"/>
          </a:xfrm>
        </p:grpSpPr>
        <p:sp>
          <p:nvSpPr>
            <p:cNvPr id="16" name="Date Placeholder 3">
              <a:extLst>
                <a:ext uri="{FF2B5EF4-FFF2-40B4-BE49-F238E27FC236}">
                  <a16:creationId xmlns:a16="http://schemas.microsoft.com/office/drawing/2014/main" id="{89805196-BAD2-4A34-A5BE-0E58FE8416E7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7" name="Footer Placeholder 9">
              <a:extLst>
                <a:ext uri="{FF2B5EF4-FFF2-40B4-BE49-F238E27FC236}">
                  <a16:creationId xmlns:a16="http://schemas.microsoft.com/office/drawing/2014/main" id="{A74A967F-1F57-4CA2-946E-2FCF301E7948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7137688-F250-41BD-B0D6-0186FFAC5C29}"/>
              </a:ext>
            </a:extLst>
          </p:cNvPr>
          <p:cNvGrpSpPr/>
          <p:nvPr/>
        </p:nvGrpSpPr>
        <p:grpSpPr>
          <a:xfrm>
            <a:off x="-65847" y="-731178"/>
            <a:ext cx="12277726" cy="7589178"/>
            <a:chOff x="-85725" y="-731178"/>
            <a:chExt cx="12277726" cy="758917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851C31B-5B3A-484D-A3D7-51D513B5ADD9}"/>
                </a:ext>
              </a:extLst>
            </p:cNvPr>
            <p:cNvGrpSpPr/>
            <p:nvPr/>
          </p:nvGrpSpPr>
          <p:grpSpPr>
            <a:xfrm>
              <a:off x="-85725" y="0"/>
              <a:ext cx="12277726" cy="6858000"/>
              <a:chOff x="-85725" y="0"/>
              <a:chExt cx="12277726" cy="685800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DCB6F09-41C6-413D-94D7-39E28FAC28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5" t="53042" r="32461" b="13453"/>
              <a:stretch/>
            </p:blipFill>
            <p:spPr>
              <a:xfrm>
                <a:off x="-85725" y="0"/>
                <a:ext cx="12277726" cy="5874148"/>
              </a:xfrm>
              <a:prstGeom prst="rect">
                <a:avLst/>
              </a:prstGeom>
            </p:spPr>
          </p:pic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5E8B761-0E9C-4E94-9F03-A45DDF218D71}"/>
                  </a:ext>
                </a:extLst>
              </p:cNvPr>
              <p:cNvGrpSpPr/>
              <p:nvPr/>
            </p:nvGrpSpPr>
            <p:grpSpPr>
              <a:xfrm>
                <a:off x="0" y="4581852"/>
                <a:ext cx="12192000" cy="2276148"/>
                <a:chOff x="0" y="4658052"/>
                <a:chExt cx="12192000" cy="2276148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257C93D-D722-44AB-BD7C-E8851D451C46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22761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ACA7E3E9-FA9C-46D3-BBE7-AC9E99E48A89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573614"/>
                </a:xfrm>
                <a:prstGeom prst="rect">
                  <a:avLst/>
                </a:prstGeom>
                <a:solidFill>
                  <a:srgbClr val="132A4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E4426F5-DB91-48DE-87B1-C4835AC08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731178"/>
              <a:ext cx="5736177" cy="5736177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95AACFB-6A9C-4E16-800A-45303E2B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197" y="5256143"/>
            <a:ext cx="11119605" cy="141605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cs typeface="Arial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913400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EE443A6-4665-4987-9CF4-436AE50856EF}"/>
              </a:ext>
            </a:extLst>
          </p:cNvPr>
          <p:cNvSpPr txBox="1"/>
          <p:nvPr/>
        </p:nvSpPr>
        <p:spPr>
          <a:xfrm>
            <a:off x="570087" y="1822785"/>
            <a:ext cx="530975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Cremation Placement Day is a community education initiative.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6EC69A54-C038-4B66-A371-0A1182D72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6042" y="6387919"/>
            <a:ext cx="1768830" cy="36512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3414956-811D-4E43-9525-128C2C52348C}"/>
              </a:ext>
            </a:extLst>
          </p:cNvPr>
          <p:cNvGrpSpPr/>
          <p:nvPr/>
        </p:nvGrpSpPr>
        <p:grpSpPr>
          <a:xfrm>
            <a:off x="267128" y="6387919"/>
            <a:ext cx="2576743" cy="365125"/>
            <a:chOff x="838200" y="6356350"/>
            <a:chExt cx="2576743" cy="365125"/>
          </a:xfrm>
        </p:grpSpPr>
        <p:sp>
          <p:nvSpPr>
            <p:cNvPr id="17" name="Date Placeholder 3">
              <a:extLst>
                <a:ext uri="{FF2B5EF4-FFF2-40B4-BE49-F238E27FC236}">
                  <a16:creationId xmlns:a16="http://schemas.microsoft.com/office/drawing/2014/main" id="{B6390196-00A0-428E-836E-EF576C6B01E1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8" name="Footer Placeholder 9">
              <a:extLst>
                <a:ext uri="{FF2B5EF4-FFF2-40B4-BE49-F238E27FC236}">
                  <a16:creationId xmlns:a16="http://schemas.microsoft.com/office/drawing/2014/main" id="{7D9C9196-DB02-4178-92E2-D57AC0E5E93B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22813942-1A88-476B-961D-5A5902A3D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772" y="287518"/>
            <a:ext cx="11119605" cy="1416053"/>
          </a:xfrm>
        </p:spPr>
        <p:txBody>
          <a:bodyPr>
            <a:normAutofit/>
          </a:bodyPr>
          <a:lstStyle/>
          <a:p>
            <a:r>
              <a:rPr lang="en-US" dirty="0">
                <a:cs typeface="Arial"/>
              </a:rPr>
              <a:t>Why We Are Here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4CC3F6-EFD3-4FA9-A798-9EFCFFF88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574" y="1659311"/>
            <a:ext cx="5691234" cy="37793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E6CEBD8-7716-4C9F-A5AB-40287F582A0B}"/>
              </a:ext>
            </a:extLst>
          </p:cNvPr>
          <p:cNvSpPr txBox="1"/>
          <p:nvPr/>
        </p:nvSpPr>
        <p:spPr>
          <a:xfrm>
            <a:off x="570087" y="2896390"/>
            <a:ext cx="5042622" cy="20928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07975" marR="5080" indent="-286385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This is a </a:t>
            </a:r>
            <a:r>
              <a:rPr lang="en-US" sz="2000" b="1" dirty="0">
                <a:solidFill>
                  <a:schemeClr val="accent4"/>
                </a:solidFill>
                <a:latin typeface="Arial"/>
                <a:cs typeface="Arial"/>
              </a:rPr>
              <a:t>community education initiative</a:t>
            </a: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, not a sales event.</a:t>
            </a:r>
          </a:p>
          <a:p>
            <a:pPr marL="307975" indent="-285750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The </a:t>
            </a:r>
            <a:r>
              <a:rPr lang="en-US" sz="2000" b="1" dirty="0">
                <a:solidFill>
                  <a:schemeClr val="accent4"/>
                </a:solidFill>
                <a:latin typeface="Arial"/>
                <a:cs typeface="Arial"/>
              </a:rPr>
              <a:t>community service is required </a:t>
            </a: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and is the foundation of the program.</a:t>
            </a:r>
          </a:p>
          <a:p>
            <a:pPr marL="307975" indent="-285750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Our promise: honor, support, and clarity – never pressure.</a:t>
            </a:r>
          </a:p>
        </p:txBody>
      </p:sp>
    </p:spTree>
    <p:extLst>
      <p:ext uri="{BB962C8B-B14F-4D97-AF65-F5344CB8AC3E}">
        <p14:creationId xmlns:p14="http://schemas.microsoft.com/office/powerpoint/2010/main" val="1050506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EE443A6-4665-4987-9CF4-436AE50856EF}"/>
              </a:ext>
            </a:extLst>
          </p:cNvPr>
          <p:cNvSpPr txBox="1"/>
          <p:nvPr/>
        </p:nvSpPr>
        <p:spPr>
          <a:xfrm>
            <a:off x="570087" y="1822785"/>
            <a:ext cx="5309751" cy="958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Cremation Placement Day is a community education initiative.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6EC69A54-C038-4B66-A371-0A1182D72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6042" y="6387919"/>
            <a:ext cx="1768830" cy="36512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3414956-811D-4E43-9525-128C2C52348C}"/>
              </a:ext>
            </a:extLst>
          </p:cNvPr>
          <p:cNvGrpSpPr/>
          <p:nvPr/>
        </p:nvGrpSpPr>
        <p:grpSpPr>
          <a:xfrm>
            <a:off x="267128" y="6387919"/>
            <a:ext cx="2576743" cy="365125"/>
            <a:chOff x="838200" y="6356350"/>
            <a:chExt cx="2576743" cy="365125"/>
          </a:xfrm>
        </p:grpSpPr>
        <p:sp>
          <p:nvSpPr>
            <p:cNvPr id="17" name="Date Placeholder 3">
              <a:extLst>
                <a:ext uri="{FF2B5EF4-FFF2-40B4-BE49-F238E27FC236}">
                  <a16:creationId xmlns:a16="http://schemas.microsoft.com/office/drawing/2014/main" id="{B6390196-00A0-428E-836E-EF576C6B01E1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8" name="Footer Placeholder 9">
              <a:extLst>
                <a:ext uri="{FF2B5EF4-FFF2-40B4-BE49-F238E27FC236}">
                  <a16:creationId xmlns:a16="http://schemas.microsoft.com/office/drawing/2014/main" id="{7D9C9196-DB02-4178-92E2-D57AC0E5E93B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11D2D1D3-339C-4026-8DD1-9C99962BB7E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t="32001" b="32001"/>
          <a:stretch/>
        </p:blipFill>
        <p:spPr>
          <a:xfrm>
            <a:off x="273978" y="298449"/>
            <a:ext cx="11652910" cy="286219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2813942-1A88-476B-961D-5A5902A3D7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2937" y="3200622"/>
            <a:ext cx="11078988" cy="1076325"/>
          </a:xfrm>
        </p:spPr>
        <p:txBody>
          <a:bodyPr>
            <a:noAutofit/>
          </a:bodyPr>
          <a:lstStyle/>
          <a:p>
            <a:r>
              <a:rPr lang="en-US" dirty="0">
                <a:cs typeface="Arial"/>
              </a:rPr>
              <a:t>What we already know as professionals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3A4398-1BE6-4A49-9B86-C560728D2D01}"/>
              </a:ext>
            </a:extLst>
          </p:cNvPr>
          <p:cNvSpPr txBox="1"/>
          <p:nvPr/>
        </p:nvSpPr>
        <p:spPr>
          <a:xfrm>
            <a:off x="570086" y="3982093"/>
            <a:ext cx="10469389" cy="496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Memorial Services Work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10866E-FEB1-47AB-9FE6-F076F62D20DF}"/>
              </a:ext>
            </a:extLst>
          </p:cNvPr>
          <p:cNvSpPr txBox="1"/>
          <p:nvPr/>
        </p:nvSpPr>
        <p:spPr>
          <a:xfrm>
            <a:off x="570085" y="4640470"/>
            <a:ext cx="11078987" cy="14003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07975" marR="5080" indent="-286385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Candle-lighting, ornament placement, remembrance services: high attendance, lasting impact, annual loyalty.  </a:t>
            </a:r>
          </a:p>
          <a:p>
            <a:pPr marL="307975" indent="-285750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National Cremation Placement Day leverages the same truth: shared ritual helps people grieve.</a:t>
            </a:r>
          </a:p>
        </p:txBody>
      </p:sp>
    </p:spTree>
    <p:extLst>
      <p:ext uri="{BB962C8B-B14F-4D97-AF65-F5344CB8AC3E}">
        <p14:creationId xmlns:p14="http://schemas.microsoft.com/office/powerpoint/2010/main" val="270880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4855" y="610161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The Cremation Landscape We Serve</a:t>
            </a:r>
            <a:endParaRPr spc="14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6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FD4EC48-9021-4319-81CB-FE0A400C3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580" y="1846330"/>
            <a:ext cx="5696344" cy="379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32DCDC-F610-4571-BF9E-7E629BA13AD5}"/>
              </a:ext>
            </a:extLst>
          </p:cNvPr>
          <p:cNvSpPr txBox="1"/>
          <p:nvPr/>
        </p:nvSpPr>
        <p:spPr>
          <a:xfrm>
            <a:off x="744855" y="5768741"/>
            <a:ext cx="32533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Source: 2025 NFDA Cremation and Burial Report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038BCA-1A72-46B2-A0B6-532A27D5D343}"/>
              </a:ext>
            </a:extLst>
          </p:cNvPr>
          <p:cNvSpPr txBox="1"/>
          <p:nvPr/>
        </p:nvSpPr>
        <p:spPr>
          <a:xfrm>
            <a:off x="708643" y="1528505"/>
            <a:ext cx="10469389" cy="496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Cremation Has Changed the Sequence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DC3BA3-8C10-4F2F-8680-1E5F18574A97}"/>
              </a:ext>
            </a:extLst>
          </p:cNvPr>
          <p:cNvSpPr txBox="1"/>
          <p:nvPr/>
        </p:nvSpPr>
        <p:spPr>
          <a:xfrm>
            <a:off x="744855" y="2084424"/>
            <a:ext cx="5598795" cy="17081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07975" marR="5080" indent="-286385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Cremation is now the majority disposition in the United States; the trend continues to rise.</a:t>
            </a:r>
          </a:p>
          <a:p>
            <a:pPr marL="307975" indent="-285750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Many families finish cremation without a plan for a permanent resting place – leaving key decisions for later.</a:t>
            </a:r>
          </a:p>
        </p:txBody>
      </p:sp>
    </p:spTree>
    <p:extLst>
      <p:ext uri="{BB962C8B-B14F-4D97-AF65-F5344CB8AC3E}">
        <p14:creationId xmlns:p14="http://schemas.microsoft.com/office/powerpoint/2010/main" val="741684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6049" y="434921"/>
            <a:ext cx="10433177" cy="887422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Why National Cremation Placement Day exists</a:t>
            </a:r>
            <a:endParaRPr spc="14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7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FF8E62-64A9-4CB0-9F6C-858B49F2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363" y="694632"/>
            <a:ext cx="5688116" cy="56881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F478EC9-F638-43F5-AA68-187F138AD7A1}"/>
              </a:ext>
            </a:extLst>
          </p:cNvPr>
          <p:cNvSpPr txBox="1"/>
          <p:nvPr/>
        </p:nvSpPr>
        <p:spPr>
          <a:xfrm>
            <a:off x="766049" y="1582054"/>
            <a:ext cx="10469389" cy="496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000" cap="all" dirty="0">
                <a:solidFill>
                  <a:srgbClr val="696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Restoring the missing moment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229C01-9C19-43C2-B77C-099E0B15C53A}"/>
              </a:ext>
            </a:extLst>
          </p:cNvPr>
          <p:cNvSpPr txBox="1"/>
          <p:nvPr/>
        </p:nvSpPr>
        <p:spPr>
          <a:xfrm>
            <a:off x="744855" y="2137973"/>
            <a:ext cx="5598795" cy="27084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07975" marR="5080" indent="-286385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Provides collective knowledge and public remembrance.</a:t>
            </a:r>
          </a:p>
          <a:p>
            <a:pPr marL="307975" indent="-285750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Re-creates a communal “laying to rest” moment often separated from death by cremation.</a:t>
            </a:r>
          </a:p>
          <a:p>
            <a:pPr marL="307975" indent="-285750">
              <a:spcBef>
                <a:spcPts val="600"/>
              </a:spcBef>
              <a:buChar char="•"/>
              <a:tabLst>
                <a:tab pos="307975" algn="l"/>
              </a:tabLst>
            </a:pP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Offers a dignified time and place for re</a:t>
            </a: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membran</a:t>
            </a:r>
            <a:r>
              <a:rPr lang="en-US" sz="2000" dirty="0">
                <a:solidFill>
                  <a:schemeClr val="accent4"/>
                </a:solidFill>
                <a:latin typeface="Arial"/>
                <a:cs typeface="Arial"/>
              </a:rPr>
              <a:t>ce and guide decisions permanent placement.</a:t>
            </a:r>
          </a:p>
        </p:txBody>
      </p:sp>
    </p:spTree>
    <p:extLst>
      <p:ext uri="{BB962C8B-B14F-4D97-AF65-F5344CB8AC3E}">
        <p14:creationId xmlns:p14="http://schemas.microsoft.com/office/powerpoint/2010/main" val="2455191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959E71-7264-40FE-A15D-117EDE56F06F}"/>
              </a:ext>
            </a:extLst>
          </p:cNvPr>
          <p:cNvSpPr txBox="1"/>
          <p:nvPr/>
        </p:nvSpPr>
        <p:spPr>
          <a:xfrm>
            <a:off x="2323902" y="5004999"/>
            <a:ext cx="7239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National Cremation Placement Day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Staff Training &amp; Program Implementation</a:t>
            </a:r>
          </a:p>
        </p:txBody>
      </p:sp>
      <p:pic>
        <p:nvPicPr>
          <p:cNvPr id="15" name="Picture 14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EC9F022B-4F39-476B-8F5A-B9A32F121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345" y="6402881"/>
            <a:ext cx="1768830" cy="3651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8EABBF-7ED3-44EE-9E74-9197B6321E8B}"/>
              </a:ext>
            </a:extLst>
          </p:cNvPr>
          <p:cNvGrpSpPr/>
          <p:nvPr/>
        </p:nvGrpSpPr>
        <p:grpSpPr>
          <a:xfrm>
            <a:off x="291345" y="6493630"/>
            <a:ext cx="2576743" cy="365125"/>
            <a:chOff x="838200" y="6356350"/>
            <a:chExt cx="2576743" cy="365125"/>
          </a:xfrm>
        </p:grpSpPr>
        <p:sp>
          <p:nvSpPr>
            <p:cNvPr id="16" name="Date Placeholder 3">
              <a:extLst>
                <a:ext uri="{FF2B5EF4-FFF2-40B4-BE49-F238E27FC236}">
                  <a16:creationId xmlns:a16="http://schemas.microsoft.com/office/drawing/2014/main" id="{89805196-BAD2-4A34-A5BE-0E58FE8416E7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6356350"/>
              <a:ext cx="154174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© </a:t>
              </a:r>
              <a:fld id="{DD5A4318-533E-DC42-8A2C-97BDE3ABFCF5}" type="datetimeyyyy">
                <a:rPr lang="en-US"/>
                <a:pPr/>
                <a:t>2026</a:t>
              </a:fld>
              <a:r>
                <a:rPr lang="en-US" dirty="0"/>
                <a:t> Coldspring</a:t>
              </a:r>
            </a:p>
          </p:txBody>
        </p:sp>
        <p:sp>
          <p:nvSpPr>
            <p:cNvPr id="17" name="Footer Placeholder 9">
              <a:extLst>
                <a:ext uri="{FF2B5EF4-FFF2-40B4-BE49-F238E27FC236}">
                  <a16:creationId xmlns:a16="http://schemas.microsoft.com/office/drawing/2014/main" id="{A74A967F-1F57-4CA2-946E-2FCF301E7948}"/>
                </a:ext>
              </a:extLst>
            </p:cNvPr>
            <p:cNvSpPr txBox="1">
              <a:spLocks/>
            </p:cNvSpPr>
            <p:nvPr/>
          </p:nvSpPr>
          <p:spPr>
            <a:xfrm>
              <a:off x="1624765" y="6356350"/>
              <a:ext cx="179017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9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|  </a:t>
              </a:r>
              <a:r>
                <a:rPr lang="en-US" b="1" dirty="0">
                  <a:solidFill>
                    <a:schemeClr val="tx2"/>
                  </a:solidFill>
                </a:rPr>
                <a:t>coldspringusa.com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7137688-F250-41BD-B0D6-0186FFAC5C29}"/>
              </a:ext>
            </a:extLst>
          </p:cNvPr>
          <p:cNvGrpSpPr/>
          <p:nvPr/>
        </p:nvGrpSpPr>
        <p:grpSpPr>
          <a:xfrm>
            <a:off x="-65847" y="-731178"/>
            <a:ext cx="12277726" cy="7589178"/>
            <a:chOff x="-85725" y="-731178"/>
            <a:chExt cx="12277726" cy="758917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851C31B-5B3A-484D-A3D7-51D513B5ADD9}"/>
                </a:ext>
              </a:extLst>
            </p:cNvPr>
            <p:cNvGrpSpPr/>
            <p:nvPr/>
          </p:nvGrpSpPr>
          <p:grpSpPr>
            <a:xfrm>
              <a:off x="-85725" y="0"/>
              <a:ext cx="12277726" cy="6858000"/>
              <a:chOff x="-85725" y="0"/>
              <a:chExt cx="12277726" cy="685800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DCB6F09-41C6-413D-94D7-39E28FAC28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5" t="53042" r="32461" b="13453"/>
              <a:stretch/>
            </p:blipFill>
            <p:spPr>
              <a:xfrm>
                <a:off x="-85725" y="0"/>
                <a:ext cx="12277726" cy="5874148"/>
              </a:xfrm>
              <a:prstGeom prst="rect">
                <a:avLst/>
              </a:prstGeom>
            </p:spPr>
          </p:pic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5E8B761-0E9C-4E94-9F03-A45DDF218D71}"/>
                  </a:ext>
                </a:extLst>
              </p:cNvPr>
              <p:cNvGrpSpPr/>
              <p:nvPr/>
            </p:nvGrpSpPr>
            <p:grpSpPr>
              <a:xfrm>
                <a:off x="0" y="4581852"/>
                <a:ext cx="12192000" cy="2276148"/>
                <a:chOff x="0" y="4658052"/>
                <a:chExt cx="12192000" cy="2276148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257C93D-D722-44AB-BD7C-E8851D451C46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22761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ACA7E3E9-FA9C-46D3-BBE7-AC9E99E48A89}"/>
                    </a:ext>
                  </a:extLst>
                </p:cNvPr>
                <p:cNvSpPr/>
                <p:nvPr/>
              </p:nvSpPr>
              <p:spPr>
                <a:xfrm>
                  <a:off x="0" y="4658052"/>
                  <a:ext cx="12192000" cy="573614"/>
                </a:xfrm>
                <a:prstGeom prst="rect">
                  <a:avLst/>
                </a:prstGeom>
                <a:solidFill>
                  <a:srgbClr val="132A4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E4426F5-DB91-48DE-87B1-C4835AC08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731178"/>
              <a:ext cx="5736177" cy="5736177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95AACFB-6A9C-4E16-800A-45303E2B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197" y="5256143"/>
            <a:ext cx="11119605" cy="141605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cs typeface="Arial"/>
              </a:rPr>
              <a:t>Advance outreach, education &amp; Marketing</a:t>
            </a:r>
            <a:br>
              <a:rPr lang="en-US" dirty="0">
                <a:cs typeface="Arial"/>
              </a:rPr>
            </a:br>
            <a:r>
              <a:rPr lang="en-US" sz="2000" b="0" dirty="0">
                <a:cs typeface="Arial"/>
              </a:rPr>
              <a:t>Before the Day</a:t>
            </a:r>
          </a:p>
        </p:txBody>
      </p:sp>
    </p:spTree>
    <p:extLst>
      <p:ext uri="{BB962C8B-B14F-4D97-AF65-F5344CB8AC3E}">
        <p14:creationId xmlns:p14="http://schemas.microsoft.com/office/powerpoint/2010/main" val="3986809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4" y="643148"/>
            <a:ext cx="10433177" cy="47705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20"/>
              </a:spcBef>
              <a:tabLst>
                <a:tab pos="1289050" algn="l"/>
                <a:tab pos="2317115" algn="l"/>
                <a:tab pos="2411730" algn="l"/>
                <a:tab pos="3060065" algn="l"/>
              </a:tabLst>
            </a:pPr>
            <a:r>
              <a:rPr lang="en-US" spc="245" dirty="0"/>
              <a:t>Why outreach happens before the event</a:t>
            </a:r>
            <a:endParaRPr spc="140" dirty="0"/>
          </a:p>
        </p:txBody>
      </p:sp>
      <p:sp>
        <p:nvSpPr>
          <p:cNvPr id="5" name="object 5"/>
          <p:cNvSpPr txBox="1"/>
          <p:nvPr/>
        </p:nvSpPr>
        <p:spPr>
          <a:xfrm>
            <a:off x="917574" y="2616478"/>
            <a:ext cx="5176839" cy="36676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Success depends on what families know and decide beforehand</a:t>
            </a: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Advance outreach lets families process, talk with relatives, and explore options without pressure – so the event feels like relief.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696158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Provides an opportunity to navigate families through the required preparation to lay their loved one at rest on National Cremation Placement Day. </a:t>
            </a:r>
          </a:p>
          <a:p>
            <a:pPr marL="342900" marR="0" lvl="0" indent="-342900">
              <a:lnSpc>
                <a:spcPts val="1500"/>
              </a:lnSpc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600" dirty="0"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509905" y="6458416"/>
            <a:ext cx="2349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0B2E5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lang="en-US" spc="-25" smtClean="0"/>
              <a:pPr marL="12700">
                <a:lnSpc>
                  <a:spcPts val="1425"/>
                </a:lnSpc>
              </a:pPr>
              <a:t>9</a:t>
            </a:fld>
            <a:endParaRPr spc="-25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917575" y="6477667"/>
            <a:ext cx="218313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900" b="0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/>
              <a:t>©</a:t>
            </a:r>
            <a:r>
              <a:rPr lang="en-US" spc="-10"/>
              <a:t> </a:t>
            </a:r>
            <a:r>
              <a:rPr lang="en-US"/>
              <a:t>2026</a:t>
            </a:r>
            <a:r>
              <a:rPr lang="en-US" spc="-10"/>
              <a:t> </a:t>
            </a:r>
            <a:r>
              <a:rPr lang="en-US"/>
              <a:t>Coldspring</a:t>
            </a:r>
            <a:r>
              <a:rPr lang="en-US" spc="285"/>
              <a:t> </a:t>
            </a:r>
            <a:r>
              <a:rPr lang="en-US"/>
              <a:t>|</a:t>
            </a:r>
            <a:r>
              <a:rPr lang="en-US" spc="235"/>
              <a:t> </a:t>
            </a:r>
            <a:r>
              <a:rPr lang="en-US" b="1" spc="-10">
                <a:solidFill>
                  <a:srgbClr val="0B2E59"/>
                </a:solidFill>
              </a:rPr>
              <a:t>coldspringusa.com</a:t>
            </a:r>
            <a:endParaRPr b="1" spc="-10">
              <a:solidFill>
                <a:srgbClr val="0B2E59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4912A-AA8A-4680-AB8F-70EB1335B037}"/>
              </a:ext>
            </a:extLst>
          </p:cNvPr>
          <p:cNvSpPr txBox="1"/>
          <p:nvPr/>
        </p:nvSpPr>
        <p:spPr>
          <a:xfrm>
            <a:off x="861059" y="1512395"/>
            <a:ext cx="5789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dirty="0">
                <a:solidFill>
                  <a:srgbClr val="696158"/>
                </a:solidFill>
                <a:latin typeface="Arial"/>
                <a:cs typeface="Arial"/>
              </a:rPr>
              <a:t>NATIONAL CREMATION PLACEMENT DAY BEGINS WEEKS AHEAD </a:t>
            </a:r>
            <a:endParaRPr lang="en-US" sz="2000" dirty="0">
              <a:solidFill>
                <a:srgbClr val="69615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2AFC64-96B8-4960-8022-6D1109DB2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162" y="1945851"/>
            <a:ext cx="5523953" cy="3685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9309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ldspring Granite">
      <a:dk1>
        <a:srgbClr val="000000"/>
      </a:dk1>
      <a:lt1>
        <a:srgbClr val="FFFFFF"/>
      </a:lt1>
      <a:dk2>
        <a:srgbClr val="0B2E59"/>
      </a:dk2>
      <a:lt2>
        <a:srgbClr val="F2F2F0"/>
      </a:lt2>
      <a:accent1>
        <a:srgbClr val="0B2E59"/>
      </a:accent1>
      <a:accent2>
        <a:srgbClr val="8C857B"/>
      </a:accent2>
      <a:accent3>
        <a:srgbClr val="D2CE9E"/>
      </a:accent3>
      <a:accent4>
        <a:srgbClr val="696158"/>
      </a:accent4>
      <a:accent5>
        <a:srgbClr val="48797B"/>
      </a:accent5>
      <a:accent6>
        <a:srgbClr val="AFA96E"/>
      </a:accent6>
      <a:hlink>
        <a:srgbClr val="0B2E59"/>
      </a:hlink>
      <a:folHlink>
        <a:srgbClr val="69615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B2E59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00c99-ff2e-455c-9dc3-e7ecbb9b2d4a" xsi:nil="true"/>
    <lcf76f155ced4ddcb4097134ff3c332f xmlns="0872179d-931d-4f05-814e-112c61f2661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A12C3BC265F54198CC91BD55DB4D00" ma:contentTypeVersion="16" ma:contentTypeDescription="Create a new document." ma:contentTypeScope="" ma:versionID="f05f5a69104fad2a697fb69155766c41">
  <xsd:schema xmlns:xsd="http://www.w3.org/2001/XMLSchema" xmlns:xs="http://www.w3.org/2001/XMLSchema" xmlns:p="http://schemas.microsoft.com/office/2006/metadata/properties" xmlns:ns2="0872179d-931d-4f05-814e-112c61f2661c" xmlns:ns3="93300c99-ff2e-455c-9dc3-e7ecbb9b2d4a" targetNamespace="http://schemas.microsoft.com/office/2006/metadata/properties" ma:root="true" ma:fieldsID="c4154e1f162bec3c5cbee2113b02a421" ns2:_="" ns3:_="">
    <xsd:import namespace="0872179d-931d-4f05-814e-112c61f2661c"/>
    <xsd:import namespace="93300c99-ff2e-455c-9dc3-e7ecbb9b2d4a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72179d-931d-4f05-814e-112c61f2661c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67fc9177-72f5-4c5b-a620-17369e4504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00c99-ff2e-455c-9dc3-e7ecbb9b2d4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1bab66d-d243-41c2-a6d3-93d665f5c4e9}" ma:internalName="TaxCatchAll" ma:showField="CatchAllData" ma:web="93300c99-ff2e-455c-9dc3-e7ecbb9b2d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612002-227E-4234-B350-1420E6D84424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93300c99-ff2e-455c-9dc3-e7ecbb9b2d4a"/>
    <ds:schemaRef ds:uri="http://schemas.microsoft.com/office/2006/metadata/properties"/>
    <ds:schemaRef ds:uri="0872179d-931d-4f05-814e-112c61f2661c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54B2544-6721-429B-A648-313E7A6E8A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2D188E-A68A-448A-98F6-68279D119B97}">
  <ds:schemaRefs>
    <ds:schemaRef ds:uri="0872179d-931d-4f05-814e-112c61f2661c"/>
    <ds:schemaRef ds:uri="93300c99-ff2e-455c-9dc3-e7ecbb9b2d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1278</TotalTime>
  <Words>2318</Words>
  <Application>Microsoft Office PowerPoint</Application>
  <PresentationFormat>Widescreen</PresentationFormat>
  <Paragraphs>270</Paragraphs>
  <Slides>33</Slides>
  <Notes>30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Aptos</vt:lpstr>
      <vt:lpstr>Arial</vt:lpstr>
      <vt:lpstr>Century Gothic</vt:lpstr>
      <vt:lpstr>Courier New</vt:lpstr>
      <vt:lpstr>Segoe UI</vt:lpstr>
      <vt:lpstr>Symbol</vt:lpstr>
      <vt:lpstr>Times New Roman</vt:lpstr>
      <vt:lpstr>Wingdings</vt:lpstr>
      <vt:lpstr>Office Theme</vt:lpstr>
      <vt:lpstr>Staff training &amp; program implementation</vt:lpstr>
      <vt:lpstr>Meeting Agenda</vt:lpstr>
      <vt:lpstr>Purpose &amp; content</vt:lpstr>
      <vt:lpstr>Why We Are Here</vt:lpstr>
      <vt:lpstr>What we already know as professionals</vt:lpstr>
      <vt:lpstr>The Cremation Landscape We Serve</vt:lpstr>
      <vt:lpstr>Why National Cremation Placement Day exists</vt:lpstr>
      <vt:lpstr>Advance outreach, education &amp; Marketing Before the Day</vt:lpstr>
      <vt:lpstr>Why outreach happens before the event</vt:lpstr>
      <vt:lpstr>What we’ve learned from our own memorial events</vt:lpstr>
      <vt:lpstr>What families should learn in advance</vt:lpstr>
      <vt:lpstr>Outreach &amp; marketing language</vt:lpstr>
      <vt:lpstr>Encourage Advance planning</vt:lpstr>
      <vt:lpstr>The three-part model</vt:lpstr>
      <vt:lpstr>Staff Responsibilities before the event</vt:lpstr>
      <vt:lpstr>Marketing with integrity</vt:lpstr>
      <vt:lpstr>What staff will notice on the day</vt:lpstr>
      <vt:lpstr>The required community service during the Day</vt:lpstr>
      <vt:lpstr>The community service is mandatory</vt:lpstr>
      <vt:lpstr>Why group ritual is powerful</vt:lpstr>
      <vt:lpstr>The hero framework (staff alignment)</vt:lpstr>
      <vt:lpstr>The hero framework (staff alignment)</vt:lpstr>
      <vt:lpstr>Service structure &amp; roles</vt:lpstr>
      <vt:lpstr>The transition after the service</vt:lpstr>
      <vt:lpstr>Supporting placement decisions After the Service &amp; Ongoing</vt:lpstr>
      <vt:lpstr>What placement support looks like</vt:lpstr>
      <vt:lpstr>Documentation, chain of custody &amp; records</vt:lpstr>
      <vt:lpstr>After the event: completing the circle</vt:lpstr>
      <vt:lpstr>Ethics, success measures &amp; closing</vt:lpstr>
      <vt:lpstr>Ethics and language</vt:lpstr>
      <vt:lpstr>Measuring success (beyond revenue)</vt:lpstr>
      <vt:lpstr>Our professional north star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playbook</dc:title>
  <dc:creator>Kathleen Vrieze</dc:creator>
  <cp:lastModifiedBy>Susan Becker</cp:lastModifiedBy>
  <cp:revision>98</cp:revision>
  <dcterms:created xsi:type="dcterms:W3CDTF">2025-03-10T17:46:40Z</dcterms:created>
  <dcterms:modified xsi:type="dcterms:W3CDTF">2026-06-23T21:52:29Z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0x01010054A12C3BC265F54198CC91BD55DB4D00</vt:lpwstr>
  </property>
  <property fmtid="{D5CDD505-2E9C-101B-9397-08002B2CF9AE}" pid="3" name="MediaServiceImageTags">
    <vt:lpwstr/>
  </property>
</Properties>
</file>